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8"/>
  </p:notesMasterIdLst>
  <p:sldIdLst>
    <p:sldId id="289" r:id="rId5"/>
    <p:sldId id="456" r:id="rId6"/>
    <p:sldId id="576" r:id="rId7"/>
    <p:sldId id="577" r:id="rId8"/>
    <p:sldId id="582" r:id="rId9"/>
    <p:sldId id="578" r:id="rId10"/>
    <p:sldId id="590" r:id="rId11"/>
    <p:sldId id="579" r:id="rId12"/>
    <p:sldId id="591" r:id="rId13"/>
    <p:sldId id="570" r:id="rId14"/>
    <p:sldId id="580" r:id="rId15"/>
    <p:sldId id="534" r:id="rId16"/>
    <p:sldId id="535" r:id="rId17"/>
    <p:sldId id="583" r:id="rId18"/>
    <p:sldId id="536" r:id="rId19"/>
    <p:sldId id="586" r:id="rId20"/>
    <p:sldId id="585" r:id="rId21"/>
    <p:sldId id="415" r:id="rId22"/>
    <p:sldId id="416" r:id="rId23"/>
    <p:sldId id="418" r:id="rId24"/>
    <p:sldId id="419" r:id="rId25"/>
    <p:sldId id="420" r:id="rId26"/>
    <p:sldId id="581" r:id="rId27"/>
    <p:sldId id="559" r:id="rId28"/>
    <p:sldId id="563" r:id="rId29"/>
    <p:sldId id="430" r:id="rId30"/>
    <p:sldId id="431" r:id="rId31"/>
    <p:sldId id="544" r:id="rId32"/>
    <p:sldId id="587" r:id="rId33"/>
    <p:sldId id="434" r:id="rId34"/>
    <p:sldId id="569" r:id="rId35"/>
    <p:sldId id="436" r:id="rId36"/>
    <p:sldId id="565" r:id="rId37"/>
    <p:sldId id="438" r:id="rId38"/>
    <p:sldId id="440" r:id="rId39"/>
    <p:sldId id="441" r:id="rId40"/>
    <p:sldId id="571" r:id="rId41"/>
    <p:sldId id="572" r:id="rId42"/>
    <p:sldId id="588" r:id="rId43"/>
    <p:sldId id="589" r:id="rId44"/>
    <p:sldId id="442" r:id="rId45"/>
    <p:sldId id="443" r:id="rId46"/>
    <p:sldId id="584" r:id="rId47"/>
    <p:sldId id="444" r:id="rId48"/>
    <p:sldId id="445" r:id="rId49"/>
    <p:sldId id="567" r:id="rId50"/>
    <p:sldId id="499" r:id="rId51"/>
    <p:sldId id="501" r:id="rId52"/>
    <p:sldId id="450" r:id="rId53"/>
    <p:sldId id="452" r:id="rId54"/>
    <p:sldId id="453" r:id="rId55"/>
    <p:sldId id="513" r:id="rId56"/>
    <p:sldId id="574"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4" userDrawn="1">
          <p15:clr>
            <a:srgbClr val="A4A3A4"/>
          </p15:clr>
        </p15:guide>
        <p15:guide id="2" pos="55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3" name="Francia, Peter" initials="FP [44]" lastIdx="1" clrIdx="42"/>
  <p:cmAuthor id="1" name="Francia, Peter" initials="FP" lastIdx="1" clrIdx="0"/>
  <p:cmAuthor id="44" name="Fuerstman, Daniel" initials="FD" lastIdx="48" clrIdx="43">
    <p:extLst>
      <p:ext uri="{19B8F6BF-5375-455C-9EA6-DF929625EA0E}">
        <p15:presenceInfo xmlns:p15="http://schemas.microsoft.com/office/powerpoint/2012/main" userId="Fuerstman, Daniel" providerId="None"/>
      </p:ext>
    </p:extLst>
  </p:cmAuthor>
  <p:cmAuthor id="2" name="Francia, Peter" initials="FP [2]" lastIdx="1" clrIdx="1"/>
  <p:cmAuthor id="45" name="Sam Held" initials="SFH" lastIdx="10" clrIdx="44"/>
  <p:cmAuthor id="3" name="Vuong, Tricia" initials="VT" lastIdx="5" clrIdx="2">
    <p:extLst>
      <p:ext uri="{19B8F6BF-5375-455C-9EA6-DF929625EA0E}">
        <p15:presenceInfo xmlns:p15="http://schemas.microsoft.com/office/powerpoint/2012/main" userId="S-1-5-21-3123286192-1340353270-2093532635-12208" providerId="AD"/>
      </p:ext>
    </p:extLst>
  </p:cmAuthor>
  <p:cmAuthor id="46" name="Nowak-Laird, Lena" initials="NL" lastIdx="3" clrIdx="45">
    <p:extLst>
      <p:ext uri="{19B8F6BF-5375-455C-9EA6-DF929625EA0E}">
        <p15:presenceInfo xmlns:p15="http://schemas.microsoft.com/office/powerpoint/2012/main" userId="Nowak-Laird, Lena" providerId="None"/>
      </p:ext>
    </p:extLst>
  </p:cmAuthor>
  <p:cmAuthor id="4" name="Francia, Peter" initials="FP [3]" lastIdx="1" clrIdx="3"/>
  <p:cmAuthor id="5" name="Francia, Peter" initials="FP [4]" lastIdx="1" clrIdx="4"/>
  <p:cmAuthor id="6" name="Francia, Peter" initials="FP [5]" lastIdx="1" clrIdx="5"/>
  <p:cmAuthor id="7" name="Francia, Peter" initials="FP [6]" lastIdx="1" clrIdx="6"/>
  <p:cmAuthor id="8" name="Francia, Peter" initials="FP [7]" lastIdx="1" clrIdx="7"/>
  <p:cmAuthor id="9" name="Francia, Peter" initials="FP [36]" lastIdx="1" clrIdx="8"/>
  <p:cmAuthor id="10" name="Francia, Peter" initials="FP [8]" lastIdx="1" clrIdx="9"/>
  <p:cmAuthor id="11" name="Francia, Peter" initials="FP [9]" lastIdx="1" clrIdx="10"/>
  <p:cmAuthor id="12" name="Francia, Peter" initials="FP [10]" lastIdx="1" clrIdx="11"/>
  <p:cmAuthor id="13" name="Francia, Peter" initials="FP [11]" lastIdx="1" clrIdx="12"/>
  <p:cmAuthor id="14" name="Francia, Peter" initials="FP [12]" lastIdx="1" clrIdx="13"/>
  <p:cmAuthor id="15" name="Francia, Peter" initials="FP [13]" lastIdx="1" clrIdx="14"/>
  <p:cmAuthor id="16" name="Francia, Peter" initials="FP [37]" lastIdx="1" clrIdx="15"/>
  <p:cmAuthor id="17" name="Francia, Peter" initials="FP [14]" lastIdx="1" clrIdx="16"/>
  <p:cmAuthor id="18" name="Francia, Peter" initials="FP [15]" lastIdx="1" clrIdx="17"/>
  <p:cmAuthor id="19" name="Francia, Peter" initials="FP [16]" lastIdx="1" clrIdx="18"/>
  <p:cmAuthor id="20" name="Francia, Peter" initials="FP [17]" lastIdx="1" clrIdx="19"/>
  <p:cmAuthor id="21" name="Francia, Peter" initials="FP [18]" lastIdx="1" clrIdx="20"/>
  <p:cmAuthor id="22" name="Francia, Peter" initials="FP [19]" lastIdx="1" clrIdx="21"/>
  <p:cmAuthor id="23" name="Francia, Peter" initials="FP [20]" lastIdx="1" clrIdx="22"/>
  <p:cmAuthor id="24" name="Francia, Peter" initials="FP [21]" lastIdx="1" clrIdx="23"/>
  <p:cmAuthor id="25" name="Francia, Peter" initials="FP [39]" lastIdx="1" clrIdx="24"/>
  <p:cmAuthor id="26" name="Francia, Peter" initials="FP [38]" lastIdx="1" clrIdx="25"/>
  <p:cmAuthor id="27" name="Francia, Peter" initials="FP [22]" lastIdx="1" clrIdx="26"/>
  <p:cmAuthor id="28" name="Francia, Peter" initials="FP [23]" lastIdx="1" clrIdx="27"/>
  <p:cmAuthor id="29" name="Francia, Peter" initials="FP [24]" lastIdx="1" clrIdx="28"/>
  <p:cmAuthor id="30" name="Francia, Peter" initials="FP [25]" lastIdx="1" clrIdx="29"/>
  <p:cmAuthor id="31" name="Francia, Peter" initials="FP [26]" lastIdx="1" clrIdx="30"/>
  <p:cmAuthor id="32" name="Francia, Peter" initials="FP [27]" lastIdx="1" clrIdx="31"/>
  <p:cmAuthor id="33" name="Francia, Peter" initials="FP [28]" lastIdx="1" clrIdx="32"/>
  <p:cmAuthor id="34" name="Francia, Peter" initials="FP [29]" lastIdx="1" clrIdx="33"/>
  <p:cmAuthor id="35" name="Francia, Peter" initials="FP [40]" lastIdx="1" clrIdx="34"/>
  <p:cmAuthor id="36" name="Francia, Peter" initials="FP [41]" lastIdx="1" clrIdx="35"/>
  <p:cmAuthor id="37" name="Francia, Peter" initials="FP [30]" lastIdx="1" clrIdx="36"/>
  <p:cmAuthor id="38" name="Francia, Peter" initials="FP [31]" lastIdx="1" clrIdx="37"/>
  <p:cmAuthor id="39" name="Francia, Peter" initials="FP [32]" lastIdx="1" clrIdx="38"/>
  <p:cmAuthor id="40" name="Francia, Peter" initials="FP [43]" lastIdx="1" clrIdx="39"/>
  <p:cmAuthor id="41" name="Francia, Peter" initials="FP [33]" lastIdx="1" clrIdx="40"/>
  <p:cmAuthor id="42" name="Francia, Peter" initials="FP [35]" lastIdx="1" clrIdx="4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8697D"/>
    <a:srgbClr val="007B80"/>
    <a:srgbClr val="FFFFFF"/>
    <a:srgbClr val="2E445C"/>
    <a:srgbClr val="F4F8F9"/>
    <a:srgbClr val="D9E0E4"/>
    <a:srgbClr val="00A0A3"/>
    <a:srgbClr val="FDFDFD"/>
    <a:srgbClr val="EBEEF0"/>
    <a:srgbClr val="310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239" autoAdjust="0"/>
    <p:restoredTop sz="81917" autoAdjust="0"/>
  </p:normalViewPr>
  <p:slideViewPr>
    <p:cSldViewPr snapToGrid="0">
      <p:cViewPr varScale="1">
        <p:scale>
          <a:sx n="85" d="100"/>
          <a:sy n="85" d="100"/>
        </p:scale>
        <p:origin x="102" y="276"/>
      </p:cViewPr>
      <p:guideLst>
        <p:guide orient="horz" pos="984"/>
        <p:guide pos="552"/>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wak-Laird, Lena" userId="1ec3a716-75e2-43a6-8b89-7c54eb911e8a" providerId="ADAL" clId="{C70656D6-B128-4879-9C11-BD19C0267A72}"/>
    <pc:docChg chg="modSld">
      <pc:chgData name="Nowak-Laird, Lena" userId="1ec3a716-75e2-43a6-8b89-7c54eb911e8a" providerId="ADAL" clId="{C70656D6-B128-4879-9C11-BD19C0267A72}" dt="2021-03-03T21:39:46.355" v="0" actId="1076"/>
      <pc:docMkLst>
        <pc:docMk/>
      </pc:docMkLst>
      <pc:sldChg chg="modSp mod">
        <pc:chgData name="Nowak-Laird, Lena" userId="1ec3a716-75e2-43a6-8b89-7c54eb911e8a" providerId="ADAL" clId="{C70656D6-B128-4879-9C11-BD19C0267A72}" dt="2021-03-03T21:39:46.355" v="0" actId="1076"/>
        <pc:sldMkLst>
          <pc:docMk/>
          <pc:sldMk cId="4288642003" sldId="574"/>
        </pc:sldMkLst>
        <pc:picChg chg="mod">
          <ac:chgData name="Nowak-Laird, Lena" userId="1ec3a716-75e2-43a6-8b89-7c54eb911e8a" providerId="ADAL" clId="{C70656D6-B128-4879-9C11-BD19C0267A72}" dt="2021-03-03T21:39:46.355" v="0" actId="1076"/>
          <ac:picMkLst>
            <pc:docMk/>
            <pc:sldMk cId="4288642003" sldId="574"/>
            <ac:picMk id="6" creationId="{04BF7329-7B5E-5D47-9D6E-FC17C6B23244}"/>
          </ac:picMkLst>
        </pc:picChg>
      </pc:sldChg>
    </pc:docChg>
  </pc:docChgLst>
</pc:chgInfo>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7D7422-D46C-DC4E-8887-A1ACBBFF0BED}" type="datetimeFigureOut">
              <a:rPr lang="en-US" smtClean="0"/>
              <a:pPr/>
              <a:t>3/3/2021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C09B7F-E93B-5E41-8803-6FBF9202B12C}" type="slidenum">
              <a:rPr lang="en-US" smtClean="0"/>
              <a:pPr/>
              <a:t>‹#›</a:t>
            </a:fld>
            <a:endParaRPr lang="en-US"/>
          </a:p>
        </p:txBody>
      </p:sp>
    </p:spTree>
    <p:extLst>
      <p:ext uri="{BB962C8B-B14F-4D97-AF65-F5344CB8AC3E}">
        <p14:creationId xmlns:p14="http://schemas.microsoft.com/office/powerpoint/2010/main" val="308167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239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gn="l"/>
            <a:r>
              <a:rPr lang="en-US" sz="1800" b="0" i="0" u="none" strike="noStrike" baseline="0" dirty="0">
                <a:solidFill>
                  <a:srgbClr val="FFFFFF"/>
                </a:solidFill>
                <a:latin typeface="ITCFranklinGothicStd-Med"/>
              </a:rPr>
              <a:t>During the coronavirus pandemic, Congress and the president authorized aid to be distributed to citizens in the form of direct stimulus payments, expanded unemployment insurance, and others. The aid was designed to help both the economy and the welfare of Americans who had lost income due to the pandemic. </a:t>
            </a:r>
          </a:p>
          <a:p>
            <a:pPr algn="l"/>
            <a:endParaRPr lang="en-US" altLang="en-US" sz="1800" b="0" i="0" u="none" strike="noStrike" baseline="0" dirty="0">
              <a:solidFill>
                <a:srgbClr val="FFFFFF"/>
              </a:solidFill>
              <a:latin typeface="ITCFranklinGothicStd-Med"/>
              <a:ea typeface="ＭＳ Ｐゴシック" charset="-128"/>
            </a:endParaRPr>
          </a:p>
          <a:p>
            <a:pPr algn="l"/>
            <a:r>
              <a:rPr lang="en-US" sz="1200" kern="1200" dirty="0">
                <a:solidFill>
                  <a:schemeClr val="tx1"/>
                </a:solidFill>
                <a:effectLst/>
                <a:latin typeface="+mn-lt"/>
                <a:ea typeface="+mn-ea"/>
                <a:cs typeface="+mn-cs"/>
              </a:rPr>
              <a:t>[Chip </a:t>
            </a:r>
            <a:r>
              <a:rPr lang="en-US" sz="1200" kern="1200" dirty="0" err="1">
                <a:solidFill>
                  <a:schemeClr val="tx1"/>
                </a:solidFill>
                <a:effectLst/>
                <a:latin typeface="+mn-lt"/>
                <a:ea typeface="+mn-ea"/>
                <a:cs typeface="+mn-cs"/>
              </a:rPr>
              <a:t>Somodevilla</a:t>
            </a:r>
            <a:r>
              <a:rPr lang="en-US" sz="1200" kern="1200" dirty="0">
                <a:solidFill>
                  <a:schemeClr val="tx1"/>
                </a:solidFill>
                <a:effectLst/>
                <a:latin typeface="+mn-lt"/>
                <a:ea typeface="+mn-ea"/>
                <a:cs typeface="+mn-cs"/>
              </a:rPr>
              <a:t>/Getty Images]</a:t>
            </a:r>
            <a:r>
              <a:rPr lang="en-US" dirty="0">
                <a:effectLst/>
              </a:rPr>
              <a:t> </a:t>
            </a:r>
            <a:endParaRPr lang="en-US" altLang="en-US" dirty="0">
              <a:ea typeface="ＭＳ Ｐゴシック" charset="-128"/>
            </a:endParaRPr>
          </a:p>
        </p:txBody>
      </p:sp>
      <p:sp>
        <p:nvSpPr>
          <p:cNvPr id="12390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A960DB57-193C-994E-B701-14085FD3975D}" type="slidenum">
              <a:rPr lang="en-US" altLang="en-US" sz="1200"/>
              <a:pPr/>
              <a:t>2</a:t>
            </a:fld>
            <a:endParaRPr lang="en-US" altLang="en-US" sz="1200" dirty="0"/>
          </a:p>
        </p:txBody>
      </p:sp>
    </p:spTree>
    <p:extLst>
      <p:ext uri="{BB962C8B-B14F-4D97-AF65-F5344CB8AC3E}">
        <p14:creationId xmlns:p14="http://schemas.microsoft.com/office/powerpoint/2010/main" val="897198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83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5837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1ACB3B56-89B4-4543-ACF3-6043BA6127D2}" type="slidenum">
              <a:rPr lang="en-US" altLang="en-US" sz="1200"/>
              <a:pPr/>
              <a:t>18</a:t>
            </a:fld>
            <a:endParaRPr lang="en-US" altLang="en-US" sz="1200" dirty="0"/>
          </a:p>
        </p:txBody>
      </p:sp>
    </p:spTree>
    <p:extLst>
      <p:ext uri="{BB962C8B-B14F-4D97-AF65-F5344CB8AC3E}">
        <p14:creationId xmlns:p14="http://schemas.microsoft.com/office/powerpoint/2010/main" val="3265964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6041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DFA44B60-530B-3045-BD39-121E008DB8C5}" type="slidenum">
              <a:rPr lang="en-US" altLang="en-US" sz="1200"/>
              <a:pPr/>
              <a:t>19</a:t>
            </a:fld>
            <a:endParaRPr lang="en-US" altLang="en-US" sz="1200" dirty="0"/>
          </a:p>
        </p:txBody>
      </p:sp>
    </p:spTree>
    <p:extLst>
      <p:ext uri="{BB962C8B-B14F-4D97-AF65-F5344CB8AC3E}">
        <p14:creationId xmlns:p14="http://schemas.microsoft.com/office/powerpoint/2010/main" val="1751602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5D580153-3E68-0546-8076-9800CDF36193}" type="slidenum">
              <a:rPr lang="en-US" altLang="en-US" sz="1200"/>
              <a:pPr/>
              <a:t>20</a:t>
            </a:fld>
            <a:endParaRPr lang="en-US" altLang="en-US" sz="1200" dirty="0"/>
          </a:p>
        </p:txBody>
      </p:sp>
    </p:spTree>
    <p:extLst>
      <p:ext uri="{BB962C8B-B14F-4D97-AF65-F5344CB8AC3E}">
        <p14:creationId xmlns:p14="http://schemas.microsoft.com/office/powerpoint/2010/main" val="2084592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65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6656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344DA509-A948-7340-8C74-8189A6B640F9}" type="slidenum">
              <a:rPr lang="en-US" altLang="en-US" sz="1200"/>
              <a:pPr/>
              <a:t>21</a:t>
            </a:fld>
            <a:endParaRPr lang="en-US" altLang="en-US" sz="1200" dirty="0"/>
          </a:p>
        </p:txBody>
      </p:sp>
    </p:spTree>
    <p:extLst>
      <p:ext uri="{BB962C8B-B14F-4D97-AF65-F5344CB8AC3E}">
        <p14:creationId xmlns:p14="http://schemas.microsoft.com/office/powerpoint/2010/main" val="1516639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86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altLang="en-US" dirty="0">
                <a:ea typeface="ＭＳ Ｐゴシック" charset="-128"/>
              </a:rPr>
              <a:t>TANF is pronounced “</a:t>
            </a:r>
            <a:r>
              <a:rPr lang="en-US" altLang="ja-JP" dirty="0">
                <a:ea typeface="ＭＳ Ｐゴシック" charset="-128"/>
              </a:rPr>
              <a:t>tan-iff.” This is the program to which the term </a:t>
            </a:r>
            <a:r>
              <a:rPr lang="en-US" altLang="ja-JP" i="1" dirty="0">
                <a:ea typeface="ＭＳ Ｐゴシック" charset="-128"/>
              </a:rPr>
              <a:t>welfare</a:t>
            </a:r>
            <a:r>
              <a:rPr lang="en-US" altLang="ja-JP" dirty="0">
                <a:ea typeface="ＭＳ Ｐゴシック" charset="-128"/>
              </a:rPr>
              <a:t> refers and, as the textbook notes, it took the place of Aid to Families with Dependent Children (AFDC). AFDC and TANF have generally been unpopular among voters, elected officials, and those who do not receive it. </a:t>
            </a:r>
          </a:p>
          <a:p>
            <a:pPr eaLnBrk="1" hangingPunct="1">
              <a:spcBef>
                <a:spcPct val="0"/>
              </a:spcBef>
            </a:pPr>
            <a:endParaRPr lang="en-US" altLang="en-US" dirty="0">
              <a:ea typeface="ＭＳ Ｐゴシック" charset="-128"/>
            </a:endParaRPr>
          </a:p>
          <a:p>
            <a:pPr eaLnBrk="1" hangingPunct="1">
              <a:spcBef>
                <a:spcPct val="0"/>
              </a:spcBef>
            </a:pPr>
            <a:r>
              <a:rPr lang="en-US" altLang="en-US" dirty="0">
                <a:ea typeface="ＭＳ Ｐゴシック" charset="-128"/>
              </a:rPr>
              <a:t>The 1996 welfare reform changes included a five-year lifetime limit (not more than two years at a time), a work or education/training requirement for adults, and less cash assistance (over 70 percent of TANF funds are not cash or direct payments to recipients). </a:t>
            </a:r>
            <a:r>
              <a:rPr lang="en-US" altLang="en-US" dirty="0">
                <a:ea typeface="Geneva" charset="0"/>
              </a:rPr>
              <a:t>It is worth noting that Medicaid payments to health care providers are lower than what they would receive from other insurers. This is important because doctors and hospitals do not have to take Medicaid patients, and if they can earn more money from taking in other patients, they often do so instead.</a:t>
            </a:r>
          </a:p>
        </p:txBody>
      </p:sp>
      <p:sp>
        <p:nvSpPr>
          <p:cNvPr id="6861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90AD7AAF-B27F-9D40-AD8F-203637DF68E0}" type="slidenum">
              <a:rPr lang="en-US" altLang="en-US" sz="1200"/>
              <a:pPr/>
              <a:t>22</a:t>
            </a:fld>
            <a:endParaRPr lang="en-US" altLang="en-US" sz="1200" dirty="0"/>
          </a:p>
        </p:txBody>
      </p:sp>
    </p:spTree>
    <p:extLst>
      <p:ext uri="{BB962C8B-B14F-4D97-AF65-F5344CB8AC3E}">
        <p14:creationId xmlns:p14="http://schemas.microsoft.com/office/powerpoint/2010/main" val="11695710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ITCFranklinGothicStd-MdCd"/>
              </a:rPr>
              <a:t>Equality of opportunity:</a:t>
            </a:r>
            <a:r>
              <a:rPr lang="en-US" sz="1800" b="0" i="0" u="none" strike="noStrike" baseline="0" dirty="0">
                <a:latin typeface="ITCFranklinGothicStd-MdCd"/>
              </a:rPr>
              <a:t> </a:t>
            </a:r>
            <a:r>
              <a:rPr lang="en-US" sz="1800" b="0" i="0" u="none" strike="noStrike" baseline="0" dirty="0">
                <a:latin typeface="ITCFranklinGothicStd-Book"/>
              </a:rPr>
              <a:t>a widely shared American ideal that all people should have the freedom to use whatever talents and wealth they have to reach their fullest potential</a:t>
            </a:r>
            <a:endParaRPr lang="en-US" dirty="0"/>
          </a:p>
        </p:txBody>
      </p:sp>
      <p:sp>
        <p:nvSpPr>
          <p:cNvPr id="4" name="Slide Number Placeholder 3"/>
          <p:cNvSpPr>
            <a:spLocks noGrp="1"/>
          </p:cNvSpPr>
          <p:nvPr>
            <p:ph type="sldNum" sz="quarter" idx="5"/>
          </p:nvPr>
        </p:nvSpPr>
        <p:spPr/>
        <p:txBody>
          <a:bodyPr/>
          <a:lstStyle/>
          <a:p>
            <a:fld id="{CEC09B7F-E93B-5E41-8803-6FBF9202B12C}" type="slidenum">
              <a:rPr lang="en-US" smtClean="0"/>
              <a:pPr/>
              <a:t>23</a:t>
            </a:fld>
            <a:endParaRPr lang="en-US"/>
          </a:p>
        </p:txBody>
      </p:sp>
    </p:spTree>
    <p:extLst>
      <p:ext uri="{BB962C8B-B14F-4D97-AF65-F5344CB8AC3E}">
        <p14:creationId xmlns:p14="http://schemas.microsoft.com/office/powerpoint/2010/main" val="33749767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38FCCA-B9CA-D542-9858-6A958407E66D}" type="slidenum">
              <a:rPr lang="en-US" altLang="en-US" smtClean="0"/>
              <a:pPr/>
              <a:t>24</a:t>
            </a:fld>
            <a:endParaRPr lang="en-US" altLang="en-US" dirty="0"/>
          </a:p>
        </p:txBody>
      </p:sp>
    </p:spTree>
    <p:extLst>
      <p:ext uri="{BB962C8B-B14F-4D97-AF65-F5344CB8AC3E}">
        <p14:creationId xmlns:p14="http://schemas.microsoft.com/office/powerpoint/2010/main" val="17202233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300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en-US" b="1" dirty="0">
                <a:ea typeface="ＭＳ Ｐゴシック" charset="-128"/>
              </a:rPr>
              <a:t>FIGURE 14.2 Monthly Spending on TANF Benefits</a:t>
            </a:r>
          </a:p>
          <a:p>
            <a:pPr eaLnBrk="1" hangingPunct="1"/>
            <a:r>
              <a:rPr lang="en-US" altLang="en-US" dirty="0">
                <a:ea typeface="ＭＳ Ｐゴシック" charset="-128"/>
              </a:rPr>
              <a:t>Spending on TANF benefits varies widely across the country. In 14 states, monthly benefits for a family of three are below $300 a month; in 21 states and Washington D.C., they are above $500. In which regions does spending on TANF benefits tend to be higher? In which regions is it generally lower?</a:t>
            </a:r>
            <a:endParaRPr lang="en-US" altLang="en-US" sz="1800" dirty="0">
              <a:latin typeface="Arial" charset="0"/>
              <a:ea typeface="ＭＳ Ｐゴシック" charset="-128"/>
            </a:endParaRPr>
          </a:p>
          <a:p>
            <a:pPr algn="l"/>
            <a:endParaRPr lang="en-US" sz="1800" b="0" i="0" u="none" strike="noStrike" baseline="0" dirty="0">
              <a:latin typeface="ITCFranklinGothicStd-Med"/>
            </a:endParaRPr>
          </a:p>
          <a:p>
            <a:pPr algn="l"/>
            <a:r>
              <a:rPr lang="en-US" sz="1800" b="1" i="0" u="none" strike="noStrike" baseline="0" dirty="0">
                <a:latin typeface="ITCFranklinGothicStd-Med"/>
              </a:rPr>
              <a:t>SOURCE</a:t>
            </a:r>
            <a:r>
              <a:rPr lang="en-US" sz="1800" b="0" i="0" u="none" strike="noStrike" baseline="0" dirty="0">
                <a:latin typeface="ITCFranklinGothicStd-Med"/>
              </a:rPr>
              <a:t>: Ashley Burnside and Ife Floyd, “More States Raising TANF Cash Benefits to Boost Families’ Economic Security,” December 9, 2019, Center on Budget and Policy Priorities, www.cbpp.org/sites/default/files/atoms/files/10-30-14tanf.pdf (accessed 5/9/20).</a:t>
            </a:r>
            <a:endParaRPr lang="en-US" altLang="en-US" sz="1300" dirty="0">
              <a:latin typeface="Arial" charset="0"/>
              <a:ea typeface="ＭＳ Ｐゴシック" charset="-128"/>
            </a:endParaRPr>
          </a:p>
        </p:txBody>
      </p:sp>
      <p:sp>
        <p:nvSpPr>
          <p:cNvPr id="1300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8643B24F-F092-1A46-903D-207DC540D3F5}" type="slidenum">
              <a:rPr lang="en-US" altLang="en-US" sz="1200"/>
              <a:pPr/>
              <a:t>25</a:t>
            </a:fld>
            <a:endParaRPr lang="en-US" altLang="en-US" sz="1200" dirty="0"/>
          </a:p>
        </p:txBody>
      </p:sp>
    </p:spTree>
    <p:extLst>
      <p:ext uri="{BB962C8B-B14F-4D97-AF65-F5344CB8AC3E}">
        <p14:creationId xmlns:p14="http://schemas.microsoft.com/office/powerpoint/2010/main" val="29849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68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7680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2CA29C3-40CD-0D43-9F0F-6167186E9197}" type="slidenum">
              <a:rPr lang="en-US" altLang="en-US" sz="1200"/>
              <a:pPr/>
              <a:t>26</a:t>
            </a:fld>
            <a:endParaRPr lang="en-US" altLang="en-US" sz="1200" dirty="0"/>
          </a:p>
        </p:txBody>
      </p:sp>
    </p:spTree>
    <p:extLst>
      <p:ext uri="{BB962C8B-B14F-4D97-AF65-F5344CB8AC3E}">
        <p14:creationId xmlns:p14="http://schemas.microsoft.com/office/powerpoint/2010/main" val="1243691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7885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5FC62F91-8D47-E345-B753-C8C2D553C246}" type="slidenum">
              <a:rPr lang="en-US" altLang="en-US" sz="1200"/>
              <a:pPr/>
              <a:t>27</a:t>
            </a:fld>
            <a:endParaRPr lang="en-US" altLang="en-US" sz="1200" dirty="0"/>
          </a:p>
        </p:txBody>
      </p:sp>
    </p:spTree>
    <p:extLst>
      <p:ext uri="{BB962C8B-B14F-4D97-AF65-F5344CB8AC3E}">
        <p14:creationId xmlns:p14="http://schemas.microsoft.com/office/powerpoint/2010/main" val="882437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can be useful to have students come up with a variety of ways that the government raises money, and then you can discuss which taxes are progressive and which are regressive.</a:t>
            </a:r>
          </a:p>
        </p:txBody>
      </p:sp>
      <p:sp>
        <p:nvSpPr>
          <p:cNvPr id="4" name="Slide Number Placeholder 3"/>
          <p:cNvSpPr>
            <a:spLocks noGrp="1"/>
          </p:cNvSpPr>
          <p:nvPr>
            <p:ph type="sldNum" sz="quarter" idx="5"/>
          </p:nvPr>
        </p:nvSpPr>
        <p:spPr/>
        <p:txBody>
          <a:bodyPr/>
          <a:lstStyle/>
          <a:p>
            <a:fld id="{CEC09B7F-E93B-5E41-8803-6FBF9202B12C}" type="slidenum">
              <a:rPr lang="en-US" smtClean="0"/>
              <a:pPr/>
              <a:t>4</a:t>
            </a:fld>
            <a:endParaRPr lang="en-US"/>
          </a:p>
        </p:txBody>
      </p:sp>
    </p:spTree>
    <p:extLst>
      <p:ext uri="{BB962C8B-B14F-4D97-AF65-F5344CB8AC3E}">
        <p14:creationId xmlns:p14="http://schemas.microsoft.com/office/powerpoint/2010/main" val="18740711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08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8089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AE19438E-2929-1D40-A901-761EFB12B9F7}" type="slidenum">
              <a:rPr lang="en-US" altLang="en-US" sz="1200"/>
              <a:pPr/>
              <a:t>28</a:t>
            </a:fld>
            <a:endParaRPr lang="en-US" altLang="en-US" sz="1200" dirty="0"/>
          </a:p>
        </p:txBody>
      </p:sp>
    </p:spTree>
    <p:extLst>
      <p:ext uri="{BB962C8B-B14F-4D97-AF65-F5344CB8AC3E}">
        <p14:creationId xmlns:p14="http://schemas.microsoft.com/office/powerpoint/2010/main" val="9805740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49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8499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45CA7D72-F508-6B43-86D2-809651AE32AC}" type="slidenum">
              <a:rPr lang="en-US" altLang="en-US" sz="1200"/>
              <a:pPr/>
              <a:t>30</a:t>
            </a:fld>
            <a:endParaRPr lang="en-US" altLang="en-US" sz="1200" dirty="0"/>
          </a:p>
        </p:txBody>
      </p:sp>
    </p:spTree>
    <p:extLst>
      <p:ext uri="{BB962C8B-B14F-4D97-AF65-F5344CB8AC3E}">
        <p14:creationId xmlns:p14="http://schemas.microsoft.com/office/powerpoint/2010/main" val="13610272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333326"/>
                </a:solidFill>
                <a:latin typeface="ITCFranklinGothicStd-Med"/>
              </a:rPr>
              <a:t>Some Americans opposed the 2010 Affordable Care Act because they were concerned that decisions previously left to patients and their doctors would be made by the government.</a:t>
            </a:r>
          </a:p>
          <a:p>
            <a:pPr algn="l"/>
            <a:endParaRPr lang="en-US" sz="1800" b="0" i="0" u="none" strike="noStrike" baseline="0" dirty="0">
              <a:solidFill>
                <a:srgbClr val="333326"/>
              </a:solidFill>
              <a:latin typeface="ITCFranklinGothicStd-Med"/>
            </a:endParaRPr>
          </a:p>
          <a:p>
            <a:pPr algn="l"/>
            <a:r>
              <a:rPr lang="en-US" sz="1800" b="0" i="0" u="none" strike="noStrike" baseline="0" dirty="0">
                <a:solidFill>
                  <a:srgbClr val="333326"/>
                </a:solidFill>
                <a:latin typeface="ITCFranklinGothicStd-Med"/>
              </a:rPr>
              <a:t>[</a:t>
            </a:r>
            <a:r>
              <a:rPr lang="en-US" sz="1200" kern="1200" dirty="0">
                <a:solidFill>
                  <a:schemeClr val="tx1"/>
                </a:solidFill>
                <a:effectLst/>
                <a:latin typeface="+mn-lt"/>
                <a:ea typeface="+mn-ea"/>
                <a:cs typeface="+mn-cs"/>
              </a:rPr>
              <a:t>Jewel Samad/AFP/Getty Images]</a:t>
            </a:r>
            <a:endParaRPr lang="en-US" dirty="0"/>
          </a:p>
        </p:txBody>
      </p:sp>
      <p:sp>
        <p:nvSpPr>
          <p:cNvPr id="4" name="Slide Number Placeholder 3"/>
          <p:cNvSpPr>
            <a:spLocks noGrp="1"/>
          </p:cNvSpPr>
          <p:nvPr>
            <p:ph type="sldNum" sz="quarter" idx="10"/>
          </p:nvPr>
        </p:nvSpPr>
        <p:spPr/>
        <p:txBody>
          <a:bodyPr/>
          <a:lstStyle/>
          <a:p>
            <a:fld id="{EC38FCCA-B9CA-D542-9858-6A958407E66D}" type="slidenum">
              <a:rPr lang="en-US" altLang="en-US" smtClean="0"/>
              <a:pPr/>
              <a:t>31</a:t>
            </a:fld>
            <a:endParaRPr lang="en-US" altLang="en-US" dirty="0"/>
          </a:p>
        </p:txBody>
      </p:sp>
    </p:spTree>
    <p:extLst>
      <p:ext uri="{BB962C8B-B14F-4D97-AF65-F5344CB8AC3E}">
        <p14:creationId xmlns:p14="http://schemas.microsoft.com/office/powerpoint/2010/main" val="3158941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70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8704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ED297123-CCD0-7D4C-B5F4-643ED79F0118}" type="slidenum">
              <a:rPr lang="en-US" altLang="en-US" sz="1200"/>
              <a:pPr/>
              <a:t>32</a:t>
            </a:fld>
            <a:endParaRPr lang="en-US" altLang="en-US" sz="1200" dirty="0"/>
          </a:p>
        </p:txBody>
      </p:sp>
    </p:spTree>
    <p:extLst>
      <p:ext uri="{BB962C8B-B14F-4D97-AF65-F5344CB8AC3E}">
        <p14:creationId xmlns:p14="http://schemas.microsoft.com/office/powerpoint/2010/main" val="2826091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ＭＳ Ｐゴシック" charset="0"/>
                <a:cs typeface="ＭＳ Ｐゴシック" charset="0"/>
              </a:rPr>
              <a:t>Figure 14.3 Health Insurance Coverage, 1972</a:t>
            </a:r>
            <a:r>
              <a:rPr lang="en-US" sz="1200" b="1" i="0" u="none" strike="noStrike" kern="1200" baseline="0" dirty="0">
                <a:solidFill>
                  <a:schemeClr val="tx1"/>
                </a:solidFill>
                <a:latin typeface="Calibri" panose="020F0502020204030204" pitchFamily="34" charset="0"/>
                <a:ea typeface="ＭＳ Ｐゴシック" charset="0"/>
                <a:cs typeface="Calibri" panose="020F0502020204030204" pitchFamily="34" charset="0"/>
              </a:rPr>
              <a:t>–</a:t>
            </a:r>
            <a:r>
              <a:rPr lang="en-US" sz="1200" b="1" i="0" u="none" strike="noStrike" kern="1200" baseline="0" dirty="0">
                <a:solidFill>
                  <a:schemeClr val="tx1"/>
                </a:solidFill>
                <a:latin typeface="+mn-lt"/>
                <a:ea typeface="ＭＳ Ｐゴシック" charset="0"/>
                <a:cs typeface="ＭＳ Ｐゴシック" charset="0"/>
              </a:rPr>
              <a:t>2018</a:t>
            </a:r>
          </a:p>
          <a:p>
            <a:endParaRPr lang="en-US" sz="1200" b="1" i="0" u="none" strike="noStrike" kern="1200" baseline="0" dirty="0">
              <a:solidFill>
                <a:schemeClr val="tx1"/>
              </a:solidFill>
              <a:latin typeface="+mn-lt"/>
              <a:ea typeface="ＭＳ Ｐゴシック" charset="0"/>
              <a:cs typeface="ＭＳ Ｐゴシック" charset="0"/>
            </a:endParaRPr>
          </a:p>
          <a:p>
            <a:pPr algn="l"/>
            <a:r>
              <a:rPr lang="en-US" sz="1800" b="0" i="0" u="none" strike="noStrike" baseline="0" dirty="0">
                <a:latin typeface="ITCFranklinGothicStd-Med"/>
              </a:rPr>
              <a:t>The percentage of Americans under 65 without health insurance reached 17.7 percent in 2010, when the ACA was enacted. With implementation beginning in 2014, the uninsured rate fell to 10 percent in 2016. It began to rise in 2018 with reductions in the ACA enrollment period and advertising and is predicted to rise further with the repeal of the individual mandate, effective 2019, and with job losses from the coronavirus pandemic.</a:t>
            </a:r>
          </a:p>
          <a:p>
            <a:pPr algn="l"/>
            <a:endParaRPr lang="en-US" sz="1200" b="0" i="0" u="none" strike="noStrike" kern="1200" baseline="0" dirty="0">
              <a:solidFill>
                <a:schemeClr val="tx1"/>
              </a:solidFill>
              <a:latin typeface="+mn-lt"/>
              <a:ea typeface="ＭＳ Ｐゴシック" charset="0"/>
              <a:cs typeface="ＭＳ Ｐゴシック" charset="0"/>
            </a:endParaRPr>
          </a:p>
          <a:p>
            <a:pPr algn="l"/>
            <a:r>
              <a:rPr lang="en-US" sz="1800" b="1" i="0" u="none" strike="noStrike" baseline="0" dirty="0">
                <a:latin typeface="ITCFranklinGothicStd-Med"/>
              </a:rPr>
              <a:t>SOURCES</a:t>
            </a:r>
            <a:r>
              <a:rPr lang="en-US" sz="1800" b="0" i="0" u="none" strike="noStrike" baseline="0" dirty="0">
                <a:latin typeface="ITCFranklinGothicStd-Med"/>
              </a:rPr>
              <a:t>: 1972–2007: Centers for Disease Control and Prevention, “Trends in Health Care Coverage and Insurance for 1968–2011,” November 6, 2015, www.cdc.gov/nchs/health_policy/trends_hc_1968_2011.htm (accessed 8/9/18); 2008–2018: U.S. Census Bureau, “Trends in Health Care Coverage Status and Type of Coverage by State—Persons under 65: 2008–2018,” Table HIC-6, www.census.gov/data/tables/time-series/demo/health-insurance/historical-series/hic.html (accessed 5/12/20).</a:t>
            </a:r>
            <a:endParaRPr lang="en-US" sz="1200" b="0" i="0" u="none" strike="noStrike" kern="1200" baseline="0" dirty="0">
              <a:solidFill>
                <a:schemeClr val="tx1"/>
              </a:solidFill>
              <a:latin typeface="+mn-lt"/>
              <a:ea typeface="ＭＳ Ｐゴシック" charset="0"/>
              <a:cs typeface="ＭＳ Ｐゴシック" charset="0"/>
            </a:endParaRPr>
          </a:p>
        </p:txBody>
      </p:sp>
      <p:sp>
        <p:nvSpPr>
          <p:cNvPr id="4" name="Slide Number Placeholder 3"/>
          <p:cNvSpPr>
            <a:spLocks noGrp="1"/>
          </p:cNvSpPr>
          <p:nvPr>
            <p:ph type="sldNum" sz="quarter" idx="10"/>
          </p:nvPr>
        </p:nvSpPr>
        <p:spPr/>
        <p:txBody>
          <a:bodyPr/>
          <a:lstStyle/>
          <a:p>
            <a:fld id="{EC38FCCA-B9CA-D542-9858-6A958407E66D}" type="slidenum">
              <a:rPr lang="en-US" altLang="en-US" smtClean="0"/>
              <a:pPr/>
              <a:t>33</a:t>
            </a:fld>
            <a:endParaRPr lang="en-US" altLang="en-US" dirty="0"/>
          </a:p>
        </p:txBody>
      </p:sp>
    </p:spTree>
    <p:extLst>
      <p:ext uri="{BB962C8B-B14F-4D97-AF65-F5344CB8AC3E}">
        <p14:creationId xmlns:p14="http://schemas.microsoft.com/office/powerpoint/2010/main" val="7337961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911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9113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D049FEDB-39F0-9144-842F-FA947C3D313C}" type="slidenum">
              <a:rPr lang="en-US" altLang="en-US" sz="1200"/>
              <a:pPr/>
              <a:t>34</a:t>
            </a:fld>
            <a:endParaRPr lang="en-US" altLang="en-US" sz="1200" dirty="0"/>
          </a:p>
        </p:txBody>
      </p:sp>
    </p:spTree>
    <p:extLst>
      <p:ext uri="{BB962C8B-B14F-4D97-AF65-F5344CB8AC3E}">
        <p14:creationId xmlns:p14="http://schemas.microsoft.com/office/powerpoint/2010/main" val="20679573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931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93187"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8ED3D7D-984C-5340-B735-8C4DFBB560A2}" type="slidenum">
              <a:rPr lang="en-US" altLang="en-US" sz="1200"/>
              <a:pPr/>
              <a:t>35</a:t>
            </a:fld>
            <a:endParaRPr lang="en-US" altLang="en-US" sz="1200" dirty="0"/>
          </a:p>
        </p:txBody>
      </p:sp>
    </p:spTree>
    <p:extLst>
      <p:ext uri="{BB962C8B-B14F-4D97-AF65-F5344CB8AC3E}">
        <p14:creationId xmlns:p14="http://schemas.microsoft.com/office/powerpoint/2010/main" val="214711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952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9523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9D3761E6-8E02-2443-8576-EE2865A9789C}" type="slidenum">
              <a:rPr lang="en-US" altLang="en-US" sz="1200"/>
              <a:pPr/>
              <a:t>36</a:t>
            </a:fld>
            <a:endParaRPr lang="en-US" altLang="en-US" sz="1200" dirty="0"/>
          </a:p>
        </p:txBody>
      </p:sp>
    </p:spTree>
    <p:extLst>
      <p:ext uri="{BB962C8B-B14F-4D97-AF65-F5344CB8AC3E}">
        <p14:creationId xmlns:p14="http://schemas.microsoft.com/office/powerpoint/2010/main" val="2860512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70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r>
              <a:rPr lang="en-US" altLang="en-US" b="1" dirty="0">
                <a:ea typeface="ＭＳ Ｐゴシック" charset="-128"/>
              </a:rPr>
              <a:t>Who Receives Benefits from Social Programs?</a:t>
            </a:r>
          </a:p>
          <a:p>
            <a:endParaRPr lang="en-US" altLang="en-US" dirty="0">
              <a:ea typeface="ＭＳ Ｐゴシック" charset="-128"/>
            </a:endParaRPr>
          </a:p>
          <a:p>
            <a:r>
              <a:rPr lang="en-US" altLang="en-US" dirty="0">
                <a:ea typeface="ＭＳ Ｐゴシック" charset="-128"/>
              </a:rPr>
              <a:t>* Percentages are of total value to each income group.</a:t>
            </a:r>
          </a:p>
          <a:p>
            <a:endParaRPr lang="en-US" altLang="en-US" dirty="0">
              <a:ea typeface="ＭＳ Ｐゴシック" charset="-128"/>
            </a:endParaRPr>
          </a:p>
          <a:p>
            <a:r>
              <a:rPr lang="en-US" altLang="en-US" b="1" dirty="0">
                <a:ea typeface="ＭＳ Ｐゴシック" charset="-128"/>
              </a:rPr>
              <a:t>SOURCES</a:t>
            </a:r>
            <a:r>
              <a:rPr lang="en-US" altLang="en-US" dirty="0">
                <a:ea typeface="ＭＳ Ｐゴシック" charset="-128"/>
              </a:rPr>
              <a:t>: </a:t>
            </a:r>
            <a:r>
              <a:rPr lang="en-US" altLang="en-US" dirty="0" err="1">
                <a:ea typeface="ＭＳ Ｐゴシック" charset="-128"/>
              </a:rPr>
              <a:t>MACStats</a:t>
            </a:r>
            <a:r>
              <a:rPr lang="en-US" altLang="en-US" dirty="0">
                <a:ea typeface="ＭＳ Ｐゴシック" charset="-128"/>
              </a:rPr>
              <a:t>: Medicaid and CHIP Data Book 2019, </a:t>
            </a:r>
            <a:r>
              <a:rPr lang="en-US" altLang="en-US" dirty="0" err="1">
                <a:ea typeface="ＭＳ Ｐゴシック" charset="-128"/>
              </a:rPr>
              <a:t>www.macpac.gov</a:t>
            </a:r>
            <a:r>
              <a:rPr lang="en-US" altLang="en-US" dirty="0">
                <a:ea typeface="ＭＳ Ｐゴシック" charset="-128"/>
              </a:rPr>
              <a:t>; Estimates of Federal Tax Expenditures for Fiscal Years 2019–2023, </a:t>
            </a:r>
            <a:r>
              <a:rPr lang="en-US" altLang="en-US" dirty="0" err="1">
                <a:ea typeface="ＭＳ Ｐゴシック" charset="-128"/>
              </a:rPr>
              <a:t>www.jct.gov</a:t>
            </a:r>
            <a:r>
              <a:rPr lang="en-US" altLang="en-US" dirty="0">
                <a:ea typeface="ＭＳ Ｐゴシック" charset="-128"/>
              </a:rPr>
              <a:t>; 2018 SSDI Annual Statistical Report, </a:t>
            </a:r>
            <a:r>
              <a:rPr lang="en-US" altLang="en-US" dirty="0" err="1">
                <a:ea typeface="ＭＳ Ｐゴシック" charset="-128"/>
              </a:rPr>
              <a:t>www.ssa.gov</a:t>
            </a:r>
            <a:r>
              <a:rPr lang="en-US" altLang="en-US" dirty="0">
                <a:ea typeface="ＭＳ Ｐゴシック" charset="-128"/>
              </a:rPr>
              <a:t> (accessed 6/15/20).</a:t>
            </a:r>
          </a:p>
        </p:txBody>
      </p:sp>
      <p:sp>
        <p:nvSpPr>
          <p:cNvPr id="8704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561A2E5-5C6A-9D45-A1A4-A240D80EE133}" type="slidenum">
              <a:rPr lang="en-US" altLang="en-US" sz="1200"/>
              <a:pPr/>
              <a:t>37</a:t>
            </a:fld>
            <a:endParaRPr lang="en-US" altLang="en-US" sz="1200" dirty="0"/>
          </a:p>
        </p:txBody>
      </p:sp>
    </p:spTree>
    <p:extLst>
      <p:ext uri="{BB962C8B-B14F-4D97-AF65-F5344CB8AC3E}">
        <p14:creationId xmlns:p14="http://schemas.microsoft.com/office/powerpoint/2010/main" val="25968699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70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r>
              <a:rPr lang="en-US" altLang="en-US" b="1" dirty="0">
                <a:ea typeface="ＭＳ Ｐゴシック" charset="-128"/>
              </a:rPr>
              <a:t>Who Receives Benefits from Social Programs?</a:t>
            </a:r>
          </a:p>
          <a:p>
            <a:endParaRPr lang="en-US" altLang="en-US" dirty="0">
              <a:ea typeface="ＭＳ Ｐゴシック" charset="-128"/>
            </a:endParaRPr>
          </a:p>
          <a:p>
            <a:r>
              <a:rPr lang="en-US" altLang="en-US" dirty="0">
                <a:ea typeface="ＭＳ Ｐゴシック" charset="-128"/>
              </a:rPr>
              <a:t>* Percentages are of total value to each income group.</a:t>
            </a:r>
          </a:p>
          <a:p>
            <a:endParaRPr lang="en-US" altLang="en-US" dirty="0">
              <a:ea typeface="ＭＳ Ｐゴシック" charset="-128"/>
            </a:endParaRPr>
          </a:p>
          <a:p>
            <a:r>
              <a:rPr lang="en-US" altLang="en-US" b="1" dirty="0">
                <a:ea typeface="ＭＳ Ｐゴシック" charset="-128"/>
              </a:rPr>
              <a:t>SOURCES</a:t>
            </a:r>
            <a:r>
              <a:rPr lang="en-US" altLang="en-US" dirty="0">
                <a:ea typeface="ＭＳ Ｐゴシック" charset="-128"/>
              </a:rPr>
              <a:t>: </a:t>
            </a:r>
            <a:r>
              <a:rPr lang="en-US" altLang="en-US" dirty="0" err="1">
                <a:ea typeface="ＭＳ Ｐゴシック" charset="-128"/>
              </a:rPr>
              <a:t>MACStats</a:t>
            </a:r>
            <a:r>
              <a:rPr lang="en-US" altLang="en-US" dirty="0">
                <a:ea typeface="ＭＳ Ｐゴシック" charset="-128"/>
              </a:rPr>
              <a:t>: Medicaid and CHIP Data Book 2019, </a:t>
            </a:r>
            <a:r>
              <a:rPr lang="en-US" altLang="en-US" dirty="0" err="1">
                <a:ea typeface="ＭＳ Ｐゴシック" charset="-128"/>
              </a:rPr>
              <a:t>www.macpac.gov</a:t>
            </a:r>
            <a:r>
              <a:rPr lang="en-US" altLang="en-US" dirty="0">
                <a:ea typeface="ＭＳ Ｐゴシック" charset="-128"/>
              </a:rPr>
              <a:t>; Estimates of Federal Tax Expenditures for Fiscal Years 2019–2023, </a:t>
            </a:r>
            <a:r>
              <a:rPr lang="en-US" altLang="en-US" dirty="0" err="1">
                <a:ea typeface="ＭＳ Ｐゴシック" charset="-128"/>
              </a:rPr>
              <a:t>www.jct.gov</a:t>
            </a:r>
            <a:r>
              <a:rPr lang="en-US" altLang="en-US" dirty="0">
                <a:ea typeface="ＭＳ Ｐゴシック" charset="-128"/>
              </a:rPr>
              <a:t>; 2018 SSDI Annual Statistical Report, </a:t>
            </a:r>
            <a:r>
              <a:rPr lang="en-US" altLang="en-US" dirty="0" err="1">
                <a:ea typeface="ＭＳ Ｐゴシック" charset="-128"/>
              </a:rPr>
              <a:t>www.ssa.gov</a:t>
            </a:r>
            <a:r>
              <a:rPr lang="en-US" altLang="en-US" dirty="0">
                <a:ea typeface="ＭＳ Ｐゴシック" charset="-128"/>
              </a:rPr>
              <a:t> (accessed 6/15/20).</a:t>
            </a:r>
          </a:p>
          <a:p>
            <a:endParaRPr lang="en-US" altLang="en-US" dirty="0">
              <a:ea typeface="ＭＳ Ｐゴシック" charset="-128"/>
            </a:endParaRPr>
          </a:p>
        </p:txBody>
      </p:sp>
      <p:sp>
        <p:nvSpPr>
          <p:cNvPr id="8704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561A2E5-5C6A-9D45-A1A4-A240D80EE133}" type="slidenum">
              <a:rPr lang="en-US" altLang="en-US" sz="1200"/>
              <a:pPr/>
              <a:t>38</a:t>
            </a:fld>
            <a:endParaRPr lang="en-US" altLang="en-US" sz="1200" dirty="0"/>
          </a:p>
        </p:txBody>
      </p:sp>
    </p:spTree>
    <p:extLst>
      <p:ext uri="{BB962C8B-B14F-4D97-AF65-F5344CB8AC3E}">
        <p14:creationId xmlns:p14="http://schemas.microsoft.com/office/powerpoint/2010/main" val="2596869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14.1</a:t>
            </a:r>
            <a:r>
              <a:rPr lang="en-US" b="0" dirty="0"/>
              <a:t>: Federal Revenue by Tax Type</a:t>
            </a:r>
          </a:p>
          <a:p>
            <a:pPr algn="l"/>
            <a:endParaRPr lang="en-US" sz="1800" b="0" i="0" u="none" strike="noStrike" baseline="0" dirty="0">
              <a:latin typeface="ITCFranklinGothicStd-Med"/>
            </a:endParaRPr>
          </a:p>
          <a:p>
            <a:pPr algn="l"/>
            <a:r>
              <a:rPr lang="en-US" sz="1800" b="0" i="0" u="none" strike="noStrike" baseline="0" dirty="0">
                <a:latin typeface="ITCFranklinGothicStd-Med"/>
              </a:rPr>
              <a:t>The federal government collects revenue from a variety of different taxes. Most important is the individual income tax, which has grown over the last 50 years, now accounting for approximately 50 percent of federal revenue. Revenues from corporate income tax</a:t>
            </a:r>
          </a:p>
          <a:p>
            <a:pPr algn="l"/>
            <a:r>
              <a:rPr lang="en-US" sz="1800" b="0" i="0" u="none" strike="noStrike" baseline="0" dirty="0">
                <a:latin typeface="ITCFranklinGothicStd-Med"/>
              </a:rPr>
              <a:t>have fallen considerably over this time period, from 23 percent in 1966 to 7 percent in 2020. In the same period, taxes for social insurance and retirement have grown substantially. Does the federal government draw more of its revenue from progressive taxes or</a:t>
            </a:r>
          </a:p>
          <a:p>
            <a:pPr algn="l"/>
            <a:r>
              <a:rPr lang="en-US" sz="1800" b="0" i="0" u="none" strike="noStrike" baseline="0" dirty="0">
                <a:latin typeface="ITCFranklinGothicStd-Med"/>
              </a:rPr>
              <a:t>regressive taxes?</a:t>
            </a:r>
          </a:p>
          <a:p>
            <a:pPr algn="l"/>
            <a:endParaRPr lang="en-US" sz="1800" b="0" i="0" u="none" strike="noStrike" baseline="0" dirty="0">
              <a:latin typeface="ITCFranklinGothicStd-Med"/>
            </a:endParaRPr>
          </a:p>
          <a:p>
            <a:pPr algn="l"/>
            <a:r>
              <a:rPr lang="en-US" sz="1800" b="0" i="0" u="none" strike="noStrike" baseline="0" dirty="0">
                <a:latin typeface="ITCFranklinGothicStd-Med"/>
              </a:rPr>
              <a:t>NOTE: Data for 2020 are estimated.</a:t>
            </a:r>
          </a:p>
          <a:p>
            <a:pPr algn="l"/>
            <a:r>
              <a:rPr lang="en-US" sz="1800" b="1" i="0" u="none" strike="noStrike" baseline="0" dirty="0">
                <a:latin typeface="ITCFranklinGothicStd-Med"/>
              </a:rPr>
              <a:t>SOURCE</a:t>
            </a:r>
            <a:r>
              <a:rPr lang="en-US" sz="1800" b="0" i="0" u="none" strike="noStrike" baseline="0" dirty="0">
                <a:latin typeface="ITCFranklinGothicStd-Med"/>
              </a:rPr>
              <a:t>: Office of Management and Budget, “Table 2.2—Percentage Composition of Receipts by Source:1934–2025,” www.whitehouse.gov/omb/budget/Historicals (accessed 5/13/20).</a:t>
            </a:r>
            <a:endParaRPr lang="en-US" b="1" dirty="0"/>
          </a:p>
        </p:txBody>
      </p:sp>
      <p:sp>
        <p:nvSpPr>
          <p:cNvPr id="4" name="Slide Number Placeholder 3"/>
          <p:cNvSpPr>
            <a:spLocks noGrp="1"/>
          </p:cNvSpPr>
          <p:nvPr>
            <p:ph type="sldNum" sz="quarter" idx="5"/>
          </p:nvPr>
        </p:nvSpPr>
        <p:spPr/>
        <p:txBody>
          <a:bodyPr/>
          <a:lstStyle/>
          <a:p>
            <a:fld id="{CEC09B7F-E93B-5E41-8803-6FBF9202B12C}" type="slidenum">
              <a:rPr lang="en-US" smtClean="0"/>
              <a:pPr/>
              <a:t>5</a:t>
            </a:fld>
            <a:endParaRPr lang="en-US"/>
          </a:p>
        </p:txBody>
      </p:sp>
    </p:spTree>
    <p:extLst>
      <p:ext uri="{BB962C8B-B14F-4D97-AF65-F5344CB8AC3E}">
        <p14:creationId xmlns:p14="http://schemas.microsoft.com/office/powerpoint/2010/main" val="9878980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70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r>
              <a:rPr lang="en-US" altLang="en-US" b="1" dirty="0">
                <a:ea typeface="ＭＳ Ｐゴシック" charset="-128"/>
              </a:rPr>
              <a:t>Who Receives Benefits from Social Programs?</a:t>
            </a:r>
          </a:p>
          <a:p>
            <a:endParaRPr lang="en-US" altLang="en-US" dirty="0">
              <a:ea typeface="ＭＳ Ｐゴシック" charset="-128"/>
            </a:endParaRPr>
          </a:p>
          <a:p>
            <a:r>
              <a:rPr lang="en-US" altLang="en-US" dirty="0">
                <a:ea typeface="ＭＳ Ｐゴシック" charset="-128"/>
              </a:rPr>
              <a:t>* Percentages are of total value to each income group.</a:t>
            </a:r>
          </a:p>
          <a:p>
            <a:endParaRPr lang="en-US" altLang="en-US" dirty="0">
              <a:ea typeface="ＭＳ Ｐゴシック" charset="-128"/>
            </a:endParaRPr>
          </a:p>
          <a:p>
            <a:r>
              <a:rPr lang="en-US" altLang="en-US" b="1" dirty="0">
                <a:ea typeface="ＭＳ Ｐゴシック" charset="-128"/>
              </a:rPr>
              <a:t>SOURCES</a:t>
            </a:r>
            <a:r>
              <a:rPr lang="en-US" altLang="en-US" dirty="0">
                <a:ea typeface="ＭＳ Ｐゴシック" charset="-128"/>
              </a:rPr>
              <a:t>: </a:t>
            </a:r>
            <a:r>
              <a:rPr lang="en-US" altLang="en-US" dirty="0" err="1">
                <a:ea typeface="ＭＳ Ｐゴシック" charset="-128"/>
              </a:rPr>
              <a:t>MACStats</a:t>
            </a:r>
            <a:r>
              <a:rPr lang="en-US" altLang="en-US" dirty="0">
                <a:ea typeface="ＭＳ Ｐゴシック" charset="-128"/>
              </a:rPr>
              <a:t>: Medicaid and CHIP Data Book 2019, </a:t>
            </a:r>
            <a:r>
              <a:rPr lang="en-US" altLang="en-US" dirty="0" err="1">
                <a:ea typeface="ＭＳ Ｐゴシック" charset="-128"/>
              </a:rPr>
              <a:t>www.macpac.gov</a:t>
            </a:r>
            <a:r>
              <a:rPr lang="en-US" altLang="en-US" dirty="0">
                <a:ea typeface="ＭＳ Ｐゴシック" charset="-128"/>
              </a:rPr>
              <a:t>; Estimates of Federal Tax Expenditures for Fiscal Years 2019–2023, </a:t>
            </a:r>
            <a:r>
              <a:rPr lang="en-US" altLang="en-US" dirty="0" err="1">
                <a:ea typeface="ＭＳ Ｐゴシック" charset="-128"/>
              </a:rPr>
              <a:t>www.jct.gov</a:t>
            </a:r>
            <a:r>
              <a:rPr lang="en-US" altLang="en-US" dirty="0">
                <a:ea typeface="ＭＳ Ｐゴシック" charset="-128"/>
              </a:rPr>
              <a:t>; 2018 SSDI Annual Statistical Report, </a:t>
            </a:r>
            <a:r>
              <a:rPr lang="en-US" altLang="en-US" dirty="0" err="1">
                <a:ea typeface="ＭＳ Ｐゴシック" charset="-128"/>
              </a:rPr>
              <a:t>www.ssa.gov</a:t>
            </a:r>
            <a:r>
              <a:rPr lang="en-US" altLang="en-US" dirty="0">
                <a:ea typeface="ＭＳ Ｐゴシック" charset="-128"/>
              </a:rPr>
              <a:t> (accessed 6/15/20).</a:t>
            </a:r>
          </a:p>
          <a:p>
            <a:endParaRPr lang="en-US" altLang="en-US" dirty="0">
              <a:ea typeface="ＭＳ Ｐゴシック" charset="-128"/>
            </a:endParaRPr>
          </a:p>
        </p:txBody>
      </p:sp>
      <p:sp>
        <p:nvSpPr>
          <p:cNvPr id="8704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561A2E5-5C6A-9D45-A1A4-A240D80EE133}" type="slidenum">
              <a:rPr lang="en-US" altLang="en-US" sz="1200"/>
              <a:pPr/>
              <a:t>39</a:t>
            </a:fld>
            <a:endParaRPr lang="en-US" altLang="en-US" sz="1200" dirty="0"/>
          </a:p>
        </p:txBody>
      </p:sp>
    </p:spTree>
    <p:extLst>
      <p:ext uri="{BB962C8B-B14F-4D97-AF65-F5344CB8AC3E}">
        <p14:creationId xmlns:p14="http://schemas.microsoft.com/office/powerpoint/2010/main" val="8340089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70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r>
              <a:rPr lang="en-US" altLang="en-US" b="1" dirty="0">
                <a:ea typeface="ＭＳ Ｐゴシック" charset="-128"/>
              </a:rPr>
              <a:t>Who Receives Benefits from Social Programs?</a:t>
            </a:r>
          </a:p>
          <a:p>
            <a:endParaRPr lang="en-US" altLang="en-US" dirty="0">
              <a:ea typeface="ＭＳ Ｐゴシック" charset="-128"/>
            </a:endParaRPr>
          </a:p>
          <a:p>
            <a:r>
              <a:rPr lang="en-US" altLang="en-US" dirty="0">
                <a:ea typeface="ＭＳ Ｐゴシック" charset="-128"/>
              </a:rPr>
              <a:t>* Percentages are of total value to each income group.</a:t>
            </a:r>
          </a:p>
          <a:p>
            <a:endParaRPr lang="en-US" altLang="en-US" dirty="0">
              <a:ea typeface="ＭＳ Ｐゴシック" charset="-128"/>
            </a:endParaRPr>
          </a:p>
          <a:p>
            <a:r>
              <a:rPr lang="en-US" altLang="en-US" b="1" dirty="0">
                <a:ea typeface="ＭＳ Ｐゴシック" charset="-128"/>
              </a:rPr>
              <a:t>SOURCES</a:t>
            </a:r>
            <a:r>
              <a:rPr lang="en-US" altLang="en-US" dirty="0">
                <a:ea typeface="ＭＳ Ｐゴシック" charset="-128"/>
              </a:rPr>
              <a:t>: </a:t>
            </a:r>
            <a:r>
              <a:rPr lang="en-US" altLang="en-US" dirty="0" err="1">
                <a:ea typeface="ＭＳ Ｐゴシック" charset="-128"/>
              </a:rPr>
              <a:t>MACStats</a:t>
            </a:r>
            <a:r>
              <a:rPr lang="en-US" altLang="en-US" dirty="0">
                <a:ea typeface="ＭＳ Ｐゴシック" charset="-128"/>
              </a:rPr>
              <a:t>: Medicaid and CHIP Data Book 2019, </a:t>
            </a:r>
            <a:r>
              <a:rPr lang="en-US" altLang="en-US" dirty="0" err="1">
                <a:ea typeface="ＭＳ Ｐゴシック" charset="-128"/>
              </a:rPr>
              <a:t>www.macpac.gov</a:t>
            </a:r>
            <a:r>
              <a:rPr lang="en-US" altLang="en-US" dirty="0">
                <a:ea typeface="ＭＳ Ｐゴシック" charset="-128"/>
              </a:rPr>
              <a:t>; Estimates of Federal Tax Expenditures for Fiscal Years 2019–2023, </a:t>
            </a:r>
            <a:r>
              <a:rPr lang="en-US" altLang="en-US" dirty="0" err="1">
                <a:ea typeface="ＭＳ Ｐゴシック" charset="-128"/>
              </a:rPr>
              <a:t>www.jct.gov</a:t>
            </a:r>
            <a:r>
              <a:rPr lang="en-US" altLang="en-US" dirty="0">
                <a:ea typeface="ＭＳ Ｐゴシック" charset="-128"/>
              </a:rPr>
              <a:t>; 2018 SSDI Annual Statistical Report, </a:t>
            </a:r>
            <a:r>
              <a:rPr lang="en-US" altLang="en-US" dirty="0" err="1">
                <a:ea typeface="ＭＳ Ｐゴシック" charset="-128"/>
              </a:rPr>
              <a:t>www.ssa.gov</a:t>
            </a:r>
            <a:r>
              <a:rPr lang="en-US" altLang="en-US" dirty="0">
                <a:ea typeface="ＭＳ Ｐゴシック" charset="-128"/>
              </a:rPr>
              <a:t> (accessed 6/15/20).</a:t>
            </a:r>
          </a:p>
          <a:p>
            <a:endParaRPr lang="en-US" altLang="en-US" dirty="0">
              <a:ea typeface="ＭＳ Ｐゴシック" charset="-128"/>
            </a:endParaRPr>
          </a:p>
        </p:txBody>
      </p:sp>
      <p:sp>
        <p:nvSpPr>
          <p:cNvPr id="87043"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B561A2E5-5C6A-9D45-A1A4-A240D80EE133}" type="slidenum">
              <a:rPr lang="en-US" altLang="en-US" sz="1200"/>
              <a:pPr/>
              <a:t>40</a:t>
            </a:fld>
            <a:endParaRPr lang="en-US" altLang="en-US" sz="1200" dirty="0"/>
          </a:p>
        </p:txBody>
      </p:sp>
    </p:spTree>
    <p:extLst>
      <p:ext uri="{BB962C8B-B14F-4D97-AF65-F5344CB8AC3E}">
        <p14:creationId xmlns:p14="http://schemas.microsoft.com/office/powerpoint/2010/main" val="3361030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972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9728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FA653D5F-F84B-324F-9E3B-6F736C800117}" type="slidenum">
              <a:rPr lang="en-US" altLang="en-US" sz="1200"/>
              <a:pPr/>
              <a:t>41</a:t>
            </a:fld>
            <a:endParaRPr lang="en-US" altLang="en-US" sz="1200" dirty="0"/>
          </a:p>
        </p:txBody>
      </p:sp>
    </p:spTree>
    <p:extLst>
      <p:ext uri="{BB962C8B-B14F-4D97-AF65-F5344CB8AC3E}">
        <p14:creationId xmlns:p14="http://schemas.microsoft.com/office/powerpoint/2010/main" val="29139523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993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9933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FE856A17-A188-DB49-8F46-940F96F79548}" type="slidenum">
              <a:rPr lang="en-US" altLang="en-US" sz="1200"/>
              <a:pPr/>
              <a:t>42</a:t>
            </a:fld>
            <a:endParaRPr lang="en-US" altLang="en-US" sz="1200" dirty="0"/>
          </a:p>
        </p:txBody>
      </p:sp>
    </p:spTree>
    <p:extLst>
      <p:ext uri="{BB962C8B-B14F-4D97-AF65-F5344CB8AC3E}">
        <p14:creationId xmlns:p14="http://schemas.microsoft.com/office/powerpoint/2010/main" val="28523330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333326"/>
                </a:solidFill>
                <a:latin typeface="ITCFranklinGothicStd-Med"/>
              </a:rPr>
              <a:t>The Supplemental Nutrition Assistance Program (SNAP), formerly known as “food stamps,” helps people in need buy food. Today recipients use a government-provided debit card that is accepted at most grocery stores. In 2020, 38 million Americans were enrolled in SNAP.</a:t>
            </a:r>
          </a:p>
          <a:p>
            <a:pPr algn="l"/>
            <a:endParaRPr lang="en-US" sz="1800" b="0" i="0" u="none" strike="noStrike" baseline="0" dirty="0">
              <a:solidFill>
                <a:srgbClr val="333326"/>
              </a:solidFill>
              <a:latin typeface="ITCFranklinGothicStd-Med"/>
            </a:endParaRPr>
          </a:p>
          <a:p>
            <a:pPr algn="l"/>
            <a:r>
              <a:rPr lang="en-US" sz="1800" b="0" i="0" u="none" strike="noStrike" baseline="0" dirty="0">
                <a:solidFill>
                  <a:srgbClr val="333326"/>
                </a:solidFill>
                <a:latin typeface="ITCFranklinGothicStd-Med"/>
              </a:rPr>
              <a:t>[</a:t>
            </a:r>
            <a:r>
              <a:rPr lang="en-US" sz="1200" kern="1200" dirty="0">
                <a:solidFill>
                  <a:schemeClr val="tx1"/>
                </a:solidFill>
                <a:effectLst/>
                <a:latin typeface="+mn-lt"/>
                <a:ea typeface="+mn-ea"/>
                <a:cs typeface="+mn-cs"/>
              </a:rPr>
              <a:t>Derek Davis/Portland Press Herald via Getty Images]</a:t>
            </a:r>
            <a:endParaRPr lang="en-US" dirty="0"/>
          </a:p>
        </p:txBody>
      </p:sp>
      <p:sp>
        <p:nvSpPr>
          <p:cNvPr id="4" name="Slide Number Placeholder 3"/>
          <p:cNvSpPr>
            <a:spLocks noGrp="1"/>
          </p:cNvSpPr>
          <p:nvPr>
            <p:ph type="sldNum" sz="quarter" idx="5"/>
          </p:nvPr>
        </p:nvSpPr>
        <p:spPr/>
        <p:txBody>
          <a:bodyPr/>
          <a:lstStyle/>
          <a:p>
            <a:fld id="{CEC09B7F-E93B-5E41-8803-6FBF9202B12C}" type="slidenum">
              <a:rPr lang="en-US" smtClean="0"/>
              <a:pPr/>
              <a:t>43</a:t>
            </a:fld>
            <a:endParaRPr lang="en-US"/>
          </a:p>
        </p:txBody>
      </p:sp>
    </p:spTree>
    <p:extLst>
      <p:ext uri="{BB962C8B-B14F-4D97-AF65-F5344CB8AC3E}">
        <p14:creationId xmlns:p14="http://schemas.microsoft.com/office/powerpoint/2010/main" val="37545349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013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10137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424D405F-787C-7445-A98E-CBA225F39BB9}" type="slidenum">
              <a:rPr lang="en-US" altLang="en-US" sz="1200"/>
              <a:pPr/>
              <a:t>44</a:t>
            </a:fld>
            <a:endParaRPr lang="en-US" altLang="en-US" sz="1200" dirty="0"/>
          </a:p>
        </p:txBody>
      </p:sp>
    </p:spTree>
    <p:extLst>
      <p:ext uri="{BB962C8B-B14F-4D97-AF65-F5344CB8AC3E}">
        <p14:creationId xmlns:p14="http://schemas.microsoft.com/office/powerpoint/2010/main" val="38667558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034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spcBef>
                <a:spcPct val="0"/>
              </a:spcBef>
            </a:pPr>
            <a:endParaRPr lang="en-US" altLang="en-US" dirty="0">
              <a:ea typeface="ＭＳ Ｐゴシック" charset="-128"/>
            </a:endParaRPr>
          </a:p>
        </p:txBody>
      </p:sp>
      <p:sp>
        <p:nvSpPr>
          <p:cNvPr id="103427"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739EB43C-2571-E34C-9FB1-BBE9FE084030}" type="slidenum">
              <a:rPr lang="en-US" altLang="en-US" sz="1200"/>
              <a:pPr/>
              <a:t>45</a:t>
            </a:fld>
            <a:endParaRPr lang="en-US" altLang="en-US" sz="1200" dirty="0"/>
          </a:p>
        </p:txBody>
      </p:sp>
    </p:spTree>
    <p:extLst>
      <p:ext uri="{BB962C8B-B14F-4D97-AF65-F5344CB8AC3E}">
        <p14:creationId xmlns:p14="http://schemas.microsoft.com/office/powerpoint/2010/main" val="39070534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ＭＳ Ｐゴシック" charset="0"/>
                <a:cs typeface="ＭＳ Ｐゴシック" charset="0"/>
              </a:rPr>
              <a:t>Figure 14.4 Poverty Levels in the United States, 1966</a:t>
            </a:r>
            <a:r>
              <a:rPr lang="en-US" sz="1200" b="1" i="0" u="none" strike="noStrike" kern="1200" baseline="0" dirty="0">
                <a:solidFill>
                  <a:schemeClr val="tx1"/>
                </a:solidFill>
                <a:latin typeface="Calibri" panose="020F0502020204030204" pitchFamily="34" charset="0"/>
                <a:ea typeface="ＭＳ Ｐゴシック" charset="0"/>
                <a:cs typeface="Calibri" panose="020F0502020204030204" pitchFamily="34" charset="0"/>
              </a:rPr>
              <a:t>–2018</a:t>
            </a:r>
          </a:p>
          <a:p>
            <a:endParaRPr lang="en-US" sz="1200" b="1" i="0" u="none" strike="noStrike" kern="1200" baseline="0" dirty="0">
              <a:solidFill>
                <a:schemeClr val="tx1"/>
              </a:solidFill>
              <a:latin typeface="+mn-lt"/>
              <a:ea typeface="ＭＳ Ｐゴシック" charset="0"/>
              <a:cs typeface="ＭＳ Ｐゴシック" charset="0"/>
            </a:endParaRPr>
          </a:p>
          <a:p>
            <a:r>
              <a:rPr lang="en-US" sz="1200" b="0" i="0" u="none" strike="noStrike" kern="1200" baseline="0" dirty="0">
                <a:solidFill>
                  <a:schemeClr val="tx1"/>
                </a:solidFill>
                <a:latin typeface="+mn-lt"/>
                <a:ea typeface="ＭＳ Ｐゴシック" charset="0"/>
                <a:cs typeface="ＭＳ Ｐゴシック" charset="0"/>
              </a:rPr>
              <a:t>Poverty rates in the U.S. population vary considerably. The rate of poverty among female-headed households declined significantly in the 1990s, increased since 2000, and declined again after 2010. Which group has seen the greatest reduction in its poverty level since 1966? How might poverty levels change with the effects of the coronavirus pandemic?</a:t>
            </a:r>
          </a:p>
          <a:p>
            <a:endParaRPr lang="en-US" sz="1200" b="0" i="0" u="none" strike="noStrike" kern="1200" baseline="0" dirty="0">
              <a:solidFill>
                <a:schemeClr val="tx1"/>
              </a:solidFill>
              <a:latin typeface="+mn-lt"/>
              <a:ea typeface="ＭＳ Ｐゴシック" charset="0"/>
              <a:cs typeface="ＭＳ Ｐゴシック" charset="0"/>
            </a:endParaRPr>
          </a:p>
          <a:p>
            <a:r>
              <a:rPr lang="en-US" sz="1200" b="1" i="0" u="none" strike="noStrike" kern="1200" baseline="0" dirty="0">
                <a:solidFill>
                  <a:schemeClr val="tx1"/>
                </a:solidFill>
                <a:latin typeface="+mn-lt"/>
                <a:ea typeface="ＭＳ Ｐゴシック" charset="0"/>
                <a:cs typeface="ＭＳ Ｐゴシック" charset="0"/>
              </a:rPr>
              <a:t>SOURCES</a:t>
            </a:r>
            <a:r>
              <a:rPr lang="en-US" sz="1200" b="0" i="0" u="none" strike="noStrike" kern="1200" baseline="0" dirty="0">
                <a:solidFill>
                  <a:schemeClr val="tx1"/>
                </a:solidFill>
                <a:latin typeface="+mn-lt"/>
                <a:ea typeface="ＭＳ Ｐゴシック" charset="0"/>
                <a:cs typeface="ＭＳ Ｐゴシック" charset="0"/>
              </a:rPr>
              <a:t>: U.S. Census Bureau, Historical Poverty Tables, “Table 2. Poverty Status of People by Family Relationship, Race, and Hispanic Origin: 1959 to 2018,” and “Table 3. Poverty Status of People, by Age, Race, and Hispanic Origin: 1969 to 2018,” www.census.gov/data/tables/time-series/demo/income-poverty/historical-poverty-people.html (accessed 5/12/20).</a:t>
            </a:r>
          </a:p>
        </p:txBody>
      </p:sp>
      <p:sp>
        <p:nvSpPr>
          <p:cNvPr id="4" name="Slide Number Placeholder 3"/>
          <p:cNvSpPr>
            <a:spLocks noGrp="1"/>
          </p:cNvSpPr>
          <p:nvPr>
            <p:ph type="sldNum" sz="quarter" idx="10"/>
          </p:nvPr>
        </p:nvSpPr>
        <p:spPr/>
        <p:txBody>
          <a:bodyPr/>
          <a:lstStyle/>
          <a:p>
            <a:fld id="{EC38FCCA-B9CA-D542-9858-6A958407E66D}" type="slidenum">
              <a:rPr lang="en-US" altLang="en-US" smtClean="0"/>
              <a:pPr/>
              <a:t>46</a:t>
            </a:fld>
            <a:endParaRPr lang="en-US" altLang="en-US" dirty="0"/>
          </a:p>
        </p:txBody>
      </p:sp>
    </p:spTree>
    <p:extLst>
      <p:ext uri="{BB962C8B-B14F-4D97-AF65-F5344CB8AC3E}">
        <p14:creationId xmlns:p14="http://schemas.microsoft.com/office/powerpoint/2010/main" val="13173102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732D6B60-663F-1D44-BFB3-6BCA6B6160D4}" type="slidenum">
              <a:rPr lang="en-US" altLang="en-US" sz="1200"/>
              <a:pPr/>
              <a:t>47</a:t>
            </a:fld>
            <a:endParaRPr lang="en-US" altLang="en-US" sz="1200" dirty="0"/>
          </a:p>
        </p:txBody>
      </p:sp>
      <p:sp>
        <p:nvSpPr>
          <p:cNvPr id="111618" name="Rectangle 7"/>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28" tIns="45714" rIns="91428" bIns="45714"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7C8D5E63-3569-0D4E-A473-A89BB13BFC1B}" type="slidenum">
              <a:rPr lang="en-US" altLang="en-US" sz="1200"/>
              <a:pPr algn="r"/>
              <a:t>47</a:t>
            </a:fld>
            <a:endParaRPr lang="en-US" altLang="en-US" sz="1200" dirty="0"/>
          </a:p>
        </p:txBody>
      </p:sp>
      <p:sp>
        <p:nvSpPr>
          <p:cNvPr id="111619"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1620" name="Rectangle 3"/>
          <p:cNvSpPr>
            <a:spLocks noGrp="1" noChangeArrowheads="1"/>
          </p:cNvSpPr>
          <p:nvPr>
            <p:ph type="body" idx="1"/>
          </p:nvPr>
        </p:nvSpPr>
        <p:spPr bwMode="auto">
          <a:solidFill>
            <a:srgbClr val="FFFFFF"/>
          </a:solidFill>
          <a:ln>
            <a:solidFill>
              <a:srgbClr val="000000"/>
            </a:solidFill>
            <a:miter lim="800000"/>
            <a:headEnd/>
            <a:tailEnd/>
          </a:ln>
        </p:spPr>
        <p:txBody>
          <a:bodyPr lIns="89718" tIns="44860" rIns="89718" bIns="44860"/>
          <a:lstStyle/>
          <a:p>
            <a:pPr eaLnBrk="1" hangingPunct="1"/>
            <a:endParaRPr lang="en-US" altLang="en-US" dirty="0">
              <a:ea typeface="ＭＳ Ｐゴシック" charset="-128"/>
            </a:endParaRPr>
          </a:p>
        </p:txBody>
      </p:sp>
    </p:spTree>
    <p:extLst>
      <p:ext uri="{BB962C8B-B14F-4D97-AF65-F5344CB8AC3E}">
        <p14:creationId xmlns:p14="http://schemas.microsoft.com/office/powerpoint/2010/main" val="3621570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29579259-8B21-2443-A42F-475484DA336C}" type="slidenum">
              <a:rPr lang="en-US" altLang="en-US" sz="1200"/>
              <a:pPr/>
              <a:t>48</a:t>
            </a:fld>
            <a:endParaRPr lang="en-US" altLang="en-US" sz="1200" dirty="0"/>
          </a:p>
        </p:txBody>
      </p:sp>
      <p:sp>
        <p:nvSpPr>
          <p:cNvPr id="113666" name="Rectangle 7"/>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28" tIns="45714" rIns="91428" bIns="45714"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EC7D9DEA-1E4C-0F47-A932-F1BD9A6516FA}" type="slidenum">
              <a:rPr lang="en-US" altLang="en-US" sz="1200"/>
              <a:pPr algn="r"/>
              <a:t>48</a:t>
            </a:fld>
            <a:endParaRPr lang="en-US" altLang="en-US" sz="1200" dirty="0"/>
          </a:p>
        </p:txBody>
      </p:sp>
      <p:sp>
        <p:nvSpPr>
          <p:cNvPr id="113667"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3668" name="Rectangle 3"/>
          <p:cNvSpPr>
            <a:spLocks noGrp="1" noChangeArrowheads="1"/>
          </p:cNvSpPr>
          <p:nvPr>
            <p:ph type="body" idx="1"/>
          </p:nvPr>
        </p:nvSpPr>
        <p:spPr bwMode="auto">
          <a:solidFill>
            <a:srgbClr val="FFFFFF"/>
          </a:solidFill>
          <a:ln>
            <a:solidFill>
              <a:srgbClr val="000000"/>
            </a:solidFill>
            <a:miter lim="800000"/>
            <a:headEnd/>
            <a:tailEnd/>
          </a:ln>
        </p:spPr>
        <p:txBody>
          <a:bodyPr lIns="89718" tIns="44860" rIns="89718" bIns="44860"/>
          <a:lstStyle/>
          <a:p>
            <a:pPr eaLnBrk="1" hangingPunct="1"/>
            <a:endParaRPr lang="en-US" altLang="en-US" dirty="0">
              <a:ea typeface="ＭＳ Ｐゴシック" charset="-128"/>
            </a:endParaRPr>
          </a:p>
        </p:txBody>
      </p:sp>
    </p:spTree>
    <p:extLst>
      <p:ext uri="{BB962C8B-B14F-4D97-AF65-F5344CB8AC3E}">
        <p14:creationId xmlns:p14="http://schemas.microsoft.com/office/powerpoint/2010/main" val="784470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ＭＳ Ｐゴシック" charset="0"/>
                <a:cs typeface="ＭＳ Ｐゴシック" charset="0"/>
              </a:rPr>
              <a:t>Financial markets closely watch the statements of the Federal Reserve. Here, Fed Chair Jerome Powell speaks about widening income inequality in the United States.</a:t>
            </a:r>
            <a:endParaRPr lang="en-US" altLang="en-US" dirty="0">
              <a:ea typeface="ＭＳ Ｐゴシック" charset="-128"/>
            </a:endParaRPr>
          </a:p>
          <a:p>
            <a:endParaRPr lang="en-US" dirty="0"/>
          </a:p>
          <a:p>
            <a:r>
              <a:rPr lang="en-US" dirty="0"/>
              <a:t>[</a:t>
            </a:r>
            <a:r>
              <a:rPr lang="en-US" sz="1200" kern="1200" dirty="0">
                <a:solidFill>
                  <a:schemeClr val="tx1"/>
                </a:solidFill>
                <a:effectLst/>
                <a:latin typeface="+mn-lt"/>
                <a:ea typeface="+mn-ea"/>
                <a:cs typeface="+mn-cs"/>
              </a:rPr>
              <a:t>Zach Gibson/Getty Images]</a:t>
            </a:r>
            <a:endParaRPr lang="en-US" dirty="0"/>
          </a:p>
        </p:txBody>
      </p:sp>
      <p:sp>
        <p:nvSpPr>
          <p:cNvPr id="4" name="Slide Number Placeholder 3"/>
          <p:cNvSpPr>
            <a:spLocks noGrp="1"/>
          </p:cNvSpPr>
          <p:nvPr>
            <p:ph type="sldNum" sz="quarter" idx="10"/>
          </p:nvPr>
        </p:nvSpPr>
        <p:spPr/>
        <p:txBody>
          <a:bodyPr/>
          <a:lstStyle/>
          <a:p>
            <a:fld id="{CEC09B7F-E93B-5E41-8803-6FBF9202B12C}" type="slidenum">
              <a:rPr lang="en-US" smtClean="0"/>
              <a:pPr/>
              <a:t>10</a:t>
            </a:fld>
            <a:endParaRPr lang="en-US"/>
          </a:p>
        </p:txBody>
      </p:sp>
    </p:spTree>
    <p:extLst>
      <p:ext uri="{BB962C8B-B14F-4D97-AF65-F5344CB8AC3E}">
        <p14:creationId xmlns:p14="http://schemas.microsoft.com/office/powerpoint/2010/main" val="20575443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C5273825-E42A-574D-BED0-6ADFC342B991}" type="slidenum">
              <a:rPr lang="en-US" altLang="en-US" sz="1200"/>
              <a:pPr/>
              <a:t>49</a:t>
            </a:fld>
            <a:endParaRPr lang="en-US" altLang="en-US" sz="1200" dirty="0"/>
          </a:p>
        </p:txBody>
      </p:sp>
      <p:sp>
        <p:nvSpPr>
          <p:cNvPr id="115714" name="Rectangle 7"/>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28" tIns="45714" rIns="91428" bIns="45714"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4CCB5C94-01FD-AA48-9D8D-281290AC4453}" type="slidenum">
              <a:rPr lang="en-US" altLang="en-US" sz="1200"/>
              <a:pPr algn="r"/>
              <a:t>49</a:t>
            </a:fld>
            <a:endParaRPr lang="en-US" altLang="en-US" sz="1200" dirty="0"/>
          </a:p>
        </p:txBody>
      </p:sp>
      <p:sp>
        <p:nvSpPr>
          <p:cNvPr id="115715"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5716" name="Rectangle 3"/>
          <p:cNvSpPr>
            <a:spLocks noGrp="1" noChangeArrowheads="1"/>
          </p:cNvSpPr>
          <p:nvPr>
            <p:ph type="body" idx="1"/>
          </p:nvPr>
        </p:nvSpPr>
        <p:spPr bwMode="auto">
          <a:solidFill>
            <a:srgbClr val="FFFFFF"/>
          </a:solidFill>
          <a:ln>
            <a:solidFill>
              <a:srgbClr val="000000"/>
            </a:solidFill>
            <a:miter lim="800000"/>
            <a:headEnd/>
            <a:tailEnd/>
          </a:ln>
        </p:spPr>
        <p:txBody>
          <a:bodyPr lIns="89718" tIns="44860" rIns="89718" bIns="44860"/>
          <a:lstStyle/>
          <a:p>
            <a:pPr eaLnBrk="1" hangingPunct="1"/>
            <a:endParaRPr lang="en-US" altLang="en-US" dirty="0">
              <a:ea typeface="ＭＳ Ｐゴシック" charset="-128"/>
            </a:endParaRPr>
          </a:p>
        </p:txBody>
      </p:sp>
    </p:spTree>
    <p:extLst>
      <p:ext uri="{BB962C8B-B14F-4D97-AF65-F5344CB8AC3E}">
        <p14:creationId xmlns:p14="http://schemas.microsoft.com/office/powerpoint/2010/main" val="39693752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990F455A-F1AE-FA46-8A58-3DEC64C82417}" type="slidenum">
              <a:rPr lang="en-US" altLang="en-US" sz="1200"/>
              <a:pPr/>
              <a:t>50</a:t>
            </a:fld>
            <a:endParaRPr lang="en-US" altLang="en-US" sz="1200" dirty="0"/>
          </a:p>
        </p:txBody>
      </p:sp>
      <p:sp>
        <p:nvSpPr>
          <p:cNvPr id="117762" name="Rectangle 7"/>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28" tIns="45714" rIns="91428" bIns="45714"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F8348B76-52AC-9646-B98E-68212D545DA5}" type="slidenum">
              <a:rPr lang="en-US" altLang="en-US" sz="1200"/>
              <a:pPr algn="r"/>
              <a:t>50</a:t>
            </a:fld>
            <a:endParaRPr lang="en-US" altLang="en-US" sz="1200" dirty="0"/>
          </a:p>
        </p:txBody>
      </p:sp>
      <p:sp>
        <p:nvSpPr>
          <p:cNvPr id="117763"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7764" name="Rectangle 3"/>
          <p:cNvSpPr>
            <a:spLocks noGrp="1" noChangeArrowheads="1"/>
          </p:cNvSpPr>
          <p:nvPr>
            <p:ph type="body" idx="1"/>
          </p:nvPr>
        </p:nvSpPr>
        <p:spPr bwMode="auto">
          <a:solidFill>
            <a:srgbClr val="FFFFFF"/>
          </a:solidFill>
          <a:ln>
            <a:solidFill>
              <a:srgbClr val="000000"/>
            </a:solidFill>
            <a:miter lim="800000"/>
            <a:headEnd/>
            <a:tailEnd/>
          </a:ln>
        </p:spPr>
        <p:txBody>
          <a:bodyPr lIns="89718" tIns="44860" rIns="89718" bIns="44860"/>
          <a:lstStyle/>
          <a:p>
            <a:endParaRPr lang="en-US" altLang="en-US" dirty="0">
              <a:ea typeface="ＭＳ Ｐゴシック" charset="-128"/>
            </a:endParaRPr>
          </a:p>
        </p:txBody>
      </p:sp>
    </p:spTree>
    <p:extLst>
      <p:ext uri="{BB962C8B-B14F-4D97-AF65-F5344CB8AC3E}">
        <p14:creationId xmlns:p14="http://schemas.microsoft.com/office/powerpoint/2010/main" val="20194088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9A641995-CA7E-C749-98C0-98904CE0C18C}" type="slidenum">
              <a:rPr lang="en-US" altLang="en-US" sz="1200"/>
              <a:pPr/>
              <a:t>51</a:t>
            </a:fld>
            <a:endParaRPr lang="en-US" altLang="en-US" sz="1200" dirty="0"/>
          </a:p>
        </p:txBody>
      </p:sp>
      <p:sp>
        <p:nvSpPr>
          <p:cNvPr id="119810" name="Rectangle 7"/>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28" tIns="45714" rIns="91428" bIns="45714"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0670E2D0-F369-2647-83B1-F6292CBC94E0}" type="slidenum">
              <a:rPr lang="en-US" altLang="en-US" sz="1200"/>
              <a:pPr algn="r"/>
              <a:t>51</a:t>
            </a:fld>
            <a:endParaRPr lang="en-US" altLang="en-US" sz="1200" dirty="0"/>
          </a:p>
        </p:txBody>
      </p:sp>
      <p:sp>
        <p:nvSpPr>
          <p:cNvPr id="119811"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9812" name="Rectangle 3"/>
          <p:cNvSpPr>
            <a:spLocks noGrp="1" noChangeArrowheads="1"/>
          </p:cNvSpPr>
          <p:nvPr>
            <p:ph type="body" idx="1"/>
          </p:nvPr>
        </p:nvSpPr>
        <p:spPr bwMode="auto">
          <a:solidFill>
            <a:srgbClr val="FFFFFF"/>
          </a:solidFill>
          <a:ln>
            <a:solidFill>
              <a:srgbClr val="000000"/>
            </a:solidFill>
            <a:miter lim="800000"/>
            <a:headEnd/>
            <a:tailEnd/>
          </a:ln>
        </p:spPr>
        <p:txBody>
          <a:bodyPr lIns="89718" tIns="44860" rIns="89718" bIns="44860"/>
          <a:lstStyle/>
          <a:p>
            <a:endParaRPr lang="en-US" altLang="en-US" dirty="0">
              <a:ea typeface="ＭＳ Ｐゴシック" charset="-128"/>
            </a:endParaRPr>
          </a:p>
        </p:txBody>
      </p:sp>
    </p:spTree>
    <p:extLst>
      <p:ext uri="{BB962C8B-B14F-4D97-AF65-F5344CB8AC3E}">
        <p14:creationId xmlns:p14="http://schemas.microsoft.com/office/powerpoint/2010/main" val="13213857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355BD610-1AAC-D74A-B258-7CA68523AD0B}" type="slidenum">
              <a:rPr lang="en-US" altLang="en-US" sz="1200"/>
              <a:pPr/>
              <a:t>52</a:t>
            </a:fld>
            <a:endParaRPr lang="en-US" altLang="en-US" sz="1200" dirty="0"/>
          </a:p>
        </p:txBody>
      </p:sp>
      <p:sp>
        <p:nvSpPr>
          <p:cNvPr id="121858" name="Rectangle 1031"/>
          <p:cNvSpPr txBox="1">
            <a:spLocks noGrp="1" noChangeArrowheads="1"/>
          </p:cNvSpPr>
          <p:nvPr/>
        </p:nvSpPr>
        <p:spPr bwMode="auto">
          <a:xfrm>
            <a:off x="4025373" y="8524317"/>
            <a:ext cx="3077103" cy="448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b"/>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fld id="{5742B2F8-6AFD-C04E-8798-629E8EAD35C3}" type="slidenum">
              <a:rPr lang="en-US" altLang="en-US" sz="1200"/>
              <a:pPr algn="r"/>
              <a:t>52</a:t>
            </a:fld>
            <a:endParaRPr lang="en-US" altLang="en-US" sz="1200" dirty="0"/>
          </a:p>
        </p:txBody>
      </p:sp>
      <p:sp>
        <p:nvSpPr>
          <p:cNvPr id="1218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21860"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endParaRPr/>
          </a:p>
        </p:txBody>
      </p:sp>
    </p:spTree>
    <p:extLst>
      <p:ext uri="{BB962C8B-B14F-4D97-AF65-F5344CB8AC3E}">
        <p14:creationId xmlns:p14="http://schemas.microsoft.com/office/powerpoint/2010/main" val="42815861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Global Tax Rates</a:t>
            </a:r>
          </a:p>
          <a:p>
            <a:endParaRPr lang="en-US" dirty="0"/>
          </a:p>
          <a:p>
            <a:r>
              <a:rPr lang="en-US" dirty="0"/>
              <a:t>* Data are from 2016.</a:t>
            </a:r>
          </a:p>
          <a:p>
            <a:endParaRPr lang="en-US" dirty="0"/>
          </a:p>
          <a:p>
            <a:r>
              <a:rPr lang="en-US" b="1" dirty="0"/>
              <a:t>SOURCES</a:t>
            </a:r>
            <a:r>
              <a:rPr lang="en-US" dirty="0"/>
              <a:t>: Organization for Economic Cooperation and Development, “All-In Average Personal Income Tax Rates at Average Wage by Family Type,” Table I.6, 2018, and “Revenue Statistics,” 2018, https://</a:t>
            </a:r>
            <a:r>
              <a:rPr lang="en-US" dirty="0" err="1"/>
              <a:t>stats.oecd.org</a:t>
            </a:r>
            <a:r>
              <a:rPr lang="en-US" dirty="0"/>
              <a:t> (accessed 7/17/19).</a:t>
            </a:r>
          </a:p>
        </p:txBody>
      </p:sp>
      <p:sp>
        <p:nvSpPr>
          <p:cNvPr id="4" name="Slide Number Placeholder 3"/>
          <p:cNvSpPr>
            <a:spLocks noGrp="1"/>
          </p:cNvSpPr>
          <p:nvPr>
            <p:ph type="sldNum" sz="quarter" idx="5"/>
          </p:nvPr>
        </p:nvSpPr>
        <p:spPr/>
        <p:txBody>
          <a:bodyPr/>
          <a:lstStyle/>
          <a:p>
            <a:fld id="{CEC09B7F-E93B-5E41-8803-6FBF9202B12C}" type="slidenum">
              <a:rPr lang="en-US" smtClean="0"/>
              <a:pPr/>
              <a:t>53</a:t>
            </a:fld>
            <a:endParaRPr lang="en-US"/>
          </a:p>
        </p:txBody>
      </p:sp>
    </p:spTree>
    <p:extLst>
      <p:ext uri="{BB962C8B-B14F-4D97-AF65-F5344CB8AC3E}">
        <p14:creationId xmlns:p14="http://schemas.microsoft.com/office/powerpoint/2010/main" val="280489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endParaRPr lang="en-US" altLang="en-US" dirty="0">
              <a:ea typeface="ＭＳ Ｐゴシック" charset="-128"/>
            </a:endParaRPr>
          </a:p>
        </p:txBody>
      </p:sp>
      <p:sp>
        <p:nvSpPr>
          <p:cNvPr id="4403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1A7FA339-F401-CD42-8DB0-D77ADFDC9681}" type="slidenum">
              <a:rPr lang="en-US" altLang="en-US" sz="1200"/>
              <a:pPr/>
              <a:t>12</a:t>
            </a:fld>
            <a:endParaRPr lang="en-US" altLang="en-US" sz="1200" dirty="0"/>
          </a:p>
        </p:txBody>
      </p:sp>
    </p:spTree>
    <p:extLst>
      <p:ext uri="{BB962C8B-B14F-4D97-AF65-F5344CB8AC3E}">
        <p14:creationId xmlns:p14="http://schemas.microsoft.com/office/powerpoint/2010/main" val="39436871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228600" indent="-228600" eaLnBrk="1" hangingPunct="1"/>
            <a:endParaRPr lang="en-US" altLang="en-US" dirty="0">
              <a:ea typeface="ＭＳ Ｐゴシック" charset="-128"/>
            </a:endParaRPr>
          </a:p>
        </p:txBody>
      </p:sp>
      <p:sp>
        <p:nvSpPr>
          <p:cNvPr id="4608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D86585D7-D42F-384A-B4E6-373EDBF54457}" type="slidenum">
              <a:rPr lang="en-US" altLang="en-US" sz="1200"/>
              <a:pPr/>
              <a:t>13</a:t>
            </a:fld>
            <a:endParaRPr lang="en-US" altLang="en-US" sz="1200" dirty="0"/>
          </a:p>
        </p:txBody>
      </p:sp>
    </p:spTree>
    <p:extLst>
      <p:ext uri="{BB962C8B-B14F-4D97-AF65-F5344CB8AC3E}">
        <p14:creationId xmlns:p14="http://schemas.microsoft.com/office/powerpoint/2010/main" val="2511353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333326"/>
                </a:solidFill>
                <a:latin typeface="ITCFranklinGothicStd-Med"/>
              </a:rPr>
              <a:t>In response to the economic catastrophe caused by the coronavirus pandemic, Congress passed and the president signed the Families First and CARES acts to provide cash payments to individuals, assistance to businesses, and expanded unemployment benefits.</a:t>
            </a:r>
          </a:p>
          <a:p>
            <a:pPr algn="l"/>
            <a:endParaRPr lang="en-US" sz="1800" b="0" i="0" u="none" strike="noStrike" baseline="0" dirty="0">
              <a:solidFill>
                <a:srgbClr val="333326"/>
              </a:solidFill>
              <a:latin typeface="ITCFranklinGothicStd-Med"/>
            </a:endParaRPr>
          </a:p>
          <a:p>
            <a:pPr algn="l"/>
            <a:r>
              <a:rPr lang="en-US" sz="1800" b="0" i="0" u="none" strike="noStrike" baseline="0" dirty="0">
                <a:solidFill>
                  <a:srgbClr val="333326"/>
                </a:solidFill>
                <a:latin typeface="ITCFranklinGothicStd-Med"/>
              </a:rPr>
              <a:t>[</a:t>
            </a:r>
            <a:r>
              <a:rPr lang="en-US" sz="1200" kern="1200" dirty="0">
                <a:solidFill>
                  <a:schemeClr val="tx1"/>
                </a:solidFill>
                <a:effectLst/>
                <a:latin typeface="+mn-lt"/>
                <a:ea typeface="+mn-ea"/>
                <a:cs typeface="+mn-cs"/>
              </a:rPr>
              <a:t>Stefani Reynolds/UPI/Alamy Live News]</a:t>
            </a:r>
            <a:endParaRPr lang="en-US" dirty="0"/>
          </a:p>
        </p:txBody>
      </p:sp>
      <p:sp>
        <p:nvSpPr>
          <p:cNvPr id="4" name="Slide Number Placeholder 3"/>
          <p:cNvSpPr>
            <a:spLocks noGrp="1"/>
          </p:cNvSpPr>
          <p:nvPr>
            <p:ph type="sldNum" sz="quarter" idx="5"/>
          </p:nvPr>
        </p:nvSpPr>
        <p:spPr/>
        <p:txBody>
          <a:bodyPr/>
          <a:lstStyle/>
          <a:p>
            <a:fld id="{CEC09B7F-E93B-5E41-8803-6FBF9202B12C}" type="slidenum">
              <a:rPr lang="en-US" smtClean="0"/>
              <a:pPr/>
              <a:t>14</a:t>
            </a:fld>
            <a:endParaRPr lang="en-US"/>
          </a:p>
        </p:txBody>
      </p:sp>
    </p:spTree>
    <p:extLst>
      <p:ext uri="{BB962C8B-B14F-4D97-AF65-F5344CB8AC3E}">
        <p14:creationId xmlns:p14="http://schemas.microsoft.com/office/powerpoint/2010/main" val="3194419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algn="l"/>
            <a:r>
              <a:rPr lang="en-US" sz="1800" b="1" i="0" u="none" strike="noStrike" baseline="0" dirty="0">
                <a:latin typeface="ITCFranklinGothicStd-MdCd"/>
              </a:rPr>
              <a:t>Supply-side economics:</a:t>
            </a:r>
            <a:r>
              <a:rPr lang="en-US" sz="1800" b="0" i="0" u="none" strike="noStrike" baseline="0" dirty="0">
                <a:latin typeface="ITCFranklinGothicStd-MdCd"/>
              </a:rPr>
              <a:t> </a:t>
            </a:r>
            <a:r>
              <a:rPr lang="en-US" sz="1800" b="0" i="0" u="none" strike="noStrike" baseline="0" dirty="0">
                <a:latin typeface="ITCFranklinGothicStd-Book"/>
              </a:rPr>
              <a:t>an economic theory that posits that reducing the marginal rate of taxation will create a productive economy by promoting levels of work and investment that would otherwise be discouraged by higher taxes</a:t>
            </a:r>
            <a:endParaRPr lang="en-US" altLang="en-US" dirty="0">
              <a:ea typeface="ＭＳ Ｐゴシック" charset="-128"/>
            </a:endParaRPr>
          </a:p>
        </p:txBody>
      </p:sp>
      <p:sp>
        <p:nvSpPr>
          <p:cNvPr id="48131"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2ED2EB88-96D9-6A46-81E0-35A1BE57CD52}" type="slidenum">
              <a:rPr lang="en-US" altLang="en-US" sz="1200"/>
              <a:pPr/>
              <a:t>15</a:t>
            </a:fld>
            <a:endParaRPr lang="en-US" altLang="en-US" sz="1200" dirty="0"/>
          </a:p>
        </p:txBody>
      </p:sp>
    </p:spTree>
    <p:extLst>
      <p:ext uri="{BB962C8B-B14F-4D97-AF65-F5344CB8AC3E}">
        <p14:creationId xmlns:p14="http://schemas.microsoft.com/office/powerpoint/2010/main" val="189109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333326"/>
                </a:solidFill>
                <a:latin typeface="ITCFranklinGothicStd-Med"/>
              </a:rPr>
              <a:t>During the Great Depression, the government took a more active role in helping poor and struggling Americans. Here, people line up to receive free bread.</a:t>
            </a:r>
          </a:p>
          <a:p>
            <a:pPr algn="l"/>
            <a:endParaRPr lang="en-US" sz="1800" b="0" i="0" u="none" strike="noStrike" baseline="0" dirty="0">
              <a:solidFill>
                <a:srgbClr val="333326"/>
              </a:solidFill>
              <a:latin typeface="ITCFranklinGothicStd-Med"/>
            </a:endParaRPr>
          </a:p>
          <a:p>
            <a:pPr algn="l"/>
            <a:r>
              <a:rPr lang="en-US" sz="1800" b="0" i="0" u="none" strike="noStrike" baseline="0" dirty="0">
                <a:solidFill>
                  <a:srgbClr val="333326"/>
                </a:solidFill>
                <a:latin typeface="ITCFranklinGothicStd-Med"/>
              </a:rPr>
              <a:t>[</a:t>
            </a:r>
            <a:r>
              <a:rPr lang="en-US" sz="1200" kern="1200" dirty="0">
                <a:solidFill>
                  <a:schemeClr val="tx1"/>
                </a:solidFill>
                <a:effectLst/>
                <a:latin typeface="+mn-lt"/>
                <a:ea typeface="+mn-ea"/>
                <a:cs typeface="+mn-cs"/>
              </a:rPr>
              <a:t>Joseph </a:t>
            </a:r>
            <a:r>
              <a:rPr lang="en-US" sz="1200" kern="1200" dirty="0" err="1">
                <a:solidFill>
                  <a:schemeClr val="tx1"/>
                </a:solidFill>
                <a:effectLst/>
                <a:latin typeface="+mn-lt"/>
                <a:ea typeface="+mn-ea"/>
                <a:cs typeface="+mn-cs"/>
              </a:rPr>
              <a:t>Barnell</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SuperStock</a:t>
            </a:r>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CEC09B7F-E93B-5E41-8803-6FBF9202B12C}" type="slidenum">
              <a:rPr lang="en-US" smtClean="0"/>
              <a:pPr/>
              <a:t>17</a:t>
            </a:fld>
            <a:endParaRPr lang="en-US"/>
          </a:p>
        </p:txBody>
      </p:sp>
    </p:spTree>
    <p:extLst>
      <p:ext uri="{BB962C8B-B14F-4D97-AF65-F5344CB8AC3E}">
        <p14:creationId xmlns:p14="http://schemas.microsoft.com/office/powerpoint/2010/main" val="31643274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74733" y="1307617"/>
            <a:ext cx="6079067" cy="1376590"/>
          </a:xfrm>
        </p:spPr>
        <p:txBody>
          <a:bodyPr anchor="b">
            <a:normAutofit/>
          </a:bodyPr>
          <a:lstStyle>
            <a:lvl1pPr algn="l">
              <a:defRPr sz="3200" b="1" i="0" baseline="0">
                <a:ln>
                  <a:noFill/>
                </a:ln>
                <a:solidFill>
                  <a:srgbClr val="2E445C"/>
                </a:solidFill>
                <a:latin typeface="+mn-lt"/>
                <a:ea typeface="Source Sans Pro Semibold" charset="0"/>
                <a:cs typeface="Source Sans Pro Semibold" charset="0"/>
              </a:defRPr>
            </a:lvl1pPr>
          </a:lstStyle>
          <a:p>
            <a:r>
              <a:rPr lang="en-US" dirty="0"/>
              <a:t>Enter Book Title</a:t>
            </a:r>
          </a:p>
        </p:txBody>
      </p:sp>
      <p:sp>
        <p:nvSpPr>
          <p:cNvPr id="3" name="Subtitle 2"/>
          <p:cNvSpPr>
            <a:spLocks noGrp="1"/>
          </p:cNvSpPr>
          <p:nvPr>
            <p:ph type="subTitle" idx="1" hasCustomPrompt="1"/>
          </p:nvPr>
        </p:nvSpPr>
        <p:spPr>
          <a:xfrm>
            <a:off x="5274733" y="3208081"/>
            <a:ext cx="6079067" cy="1473986"/>
          </a:xfrm>
        </p:spPr>
        <p:txBody>
          <a:bodyPr>
            <a:normAutofit/>
          </a:bodyPr>
          <a:lstStyle>
            <a:lvl1pPr marL="0" indent="0" algn="l">
              <a:buNone/>
              <a:defRPr sz="3200" b="1" i="0">
                <a:solidFill>
                  <a:srgbClr val="007B80"/>
                </a:solidFill>
                <a:latin typeface="Calibri" charset="0"/>
                <a:ea typeface="Calibri" charset="0"/>
                <a:cs typeface="Calibri"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Author Names</a:t>
            </a:r>
          </a:p>
        </p:txBody>
      </p:sp>
      <p:sp>
        <p:nvSpPr>
          <p:cNvPr id="14" name="Picture Placeholder 3"/>
          <p:cNvSpPr>
            <a:spLocks noGrp="1"/>
          </p:cNvSpPr>
          <p:nvPr>
            <p:ph type="pic" sz="quarter" idx="13" hasCustomPrompt="1"/>
          </p:nvPr>
        </p:nvSpPr>
        <p:spPr>
          <a:xfrm>
            <a:off x="0" y="0"/>
            <a:ext cx="4599432" cy="6858000"/>
          </a:xfrm>
        </p:spPr>
        <p:txBody>
          <a:bodyPr/>
          <a:lstStyle>
            <a:lvl1pPr>
              <a:defRPr/>
            </a:lvl1pPr>
          </a:lstStyle>
          <a:p>
            <a:r>
              <a:rPr lang="en-US"/>
              <a:t>Click the icon to add Book Art</a:t>
            </a:r>
          </a:p>
        </p:txBody>
      </p:sp>
      <p:cxnSp>
        <p:nvCxnSpPr>
          <p:cNvPr id="8" name="Straight Connector 7"/>
          <p:cNvCxnSpPr>
            <a:cxnSpLocks/>
          </p:cNvCxnSpPr>
          <p:nvPr userDrawn="1"/>
        </p:nvCxnSpPr>
        <p:spPr>
          <a:xfrm>
            <a:off x="5274733" y="2933092"/>
            <a:ext cx="6079067" cy="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343A52BE-BCFB-3346-858E-ADE541502D66}"/>
              </a:ext>
            </a:extLst>
          </p:cNvPr>
          <p:cNvSpPr>
            <a:spLocks noGrp="1"/>
          </p:cNvSpPr>
          <p:nvPr>
            <p:ph type="ftr" sz="quarter" idx="15"/>
          </p:nvPr>
        </p:nvSpPr>
        <p:spPr>
          <a:xfrm>
            <a:off x="4614334" y="6492875"/>
            <a:ext cx="7577666" cy="365125"/>
          </a:xfrm>
        </p:spPr>
        <p:txBody>
          <a:bodyPr/>
          <a:lstStyle>
            <a:lvl1pPr>
              <a:defRPr sz="1500">
                <a:solidFill>
                  <a:schemeClr val="tx1"/>
                </a:solidFill>
              </a:defRPr>
            </a:lvl1pPr>
          </a:lstStyle>
          <a:p>
            <a:endParaRPr lang="en-US" dirty="0"/>
          </a:p>
        </p:txBody>
      </p:sp>
      <p:pic>
        <p:nvPicPr>
          <p:cNvPr id="9" name="Picture 8" descr="A tree with a mountain in the background&#10;&#10;Description generated with high confidence">
            <a:extLst>
              <a:ext uri="{FF2B5EF4-FFF2-40B4-BE49-F238E27FC236}">
                <a16:creationId xmlns:a16="http://schemas.microsoft.com/office/drawing/2014/main" id="{EE68990E-76A4-CE41-B554-5AC9C4F94F75}"/>
              </a:ext>
            </a:extLst>
          </p:cNvPr>
          <p:cNvPicPr>
            <a:picLocks noChangeAspect="1"/>
          </p:cNvPicPr>
          <p:nvPr userDrawn="1"/>
        </p:nvPicPr>
        <p:blipFill>
          <a:blip r:embed="rId2"/>
          <a:stretch>
            <a:fillRect/>
          </a:stretch>
        </p:blipFill>
        <p:spPr>
          <a:xfrm>
            <a:off x="11049640" y="244935"/>
            <a:ext cx="914300" cy="292110"/>
          </a:xfrm>
          <a:prstGeom prst="rect">
            <a:avLst/>
          </a:prstGeom>
        </p:spPr>
      </p:pic>
    </p:spTree>
    <p:extLst>
      <p:ext uri="{BB962C8B-B14F-4D97-AF65-F5344CB8AC3E}">
        <p14:creationId xmlns:p14="http://schemas.microsoft.com/office/powerpoint/2010/main" val="1429446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with description ">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7B80"/>
                </a:solidFill>
              </a:defRPr>
            </a:lvl1pPr>
          </a:lstStyle>
          <a:p>
            <a:r>
              <a:rPr lang="en-US"/>
              <a:t>Click to edit Master title style</a:t>
            </a:r>
            <a:endParaRPr lang="en-US" dirty="0"/>
          </a:p>
        </p:txBody>
      </p:sp>
      <p:sp>
        <p:nvSpPr>
          <p:cNvPr id="4" name="Text Placeholder 2"/>
          <p:cNvSpPr>
            <a:spLocks noGrp="1"/>
          </p:cNvSpPr>
          <p:nvPr>
            <p:ph type="body" sz="half" idx="2" hasCustomPrompt="1"/>
          </p:nvPr>
        </p:nvSpPr>
        <p:spPr>
          <a:xfrm>
            <a:off x="839788" y="2057400"/>
            <a:ext cx="3932237" cy="3811588"/>
          </a:xfrm>
        </p:spPr>
        <p:txBody>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t>Click to add short description of video/audio content. Create unique link, ”Women in the 20th Century Video”.</a:t>
            </a:r>
          </a:p>
          <a:p>
            <a:pPr marL="0" marR="0" lvl="0" indent="0" algn="l" defTabSz="914400" rtl="0" eaLnBrk="1" fontAlgn="auto" latinLnBrk="0" hangingPunct="1">
              <a:lnSpc>
                <a:spcPct val="90000"/>
              </a:lnSpc>
              <a:spcBef>
                <a:spcPts val="1000"/>
              </a:spcBef>
              <a:spcAft>
                <a:spcPts val="0"/>
              </a:spcAft>
              <a:buClrTx/>
              <a:buSzTx/>
              <a:buFont typeface="Arial"/>
              <a:buNone/>
              <a:tabLst/>
              <a:defRPr/>
            </a:pPr>
            <a:endParaRPr lang="en-US" dirty="0"/>
          </a:p>
        </p:txBody>
      </p:sp>
      <p:sp>
        <p:nvSpPr>
          <p:cNvPr id="12" name="Picture Placeholder 3"/>
          <p:cNvSpPr>
            <a:spLocks noGrp="1"/>
          </p:cNvSpPr>
          <p:nvPr>
            <p:ph type="pic" sz="quarter" idx="13" hasCustomPrompt="1"/>
          </p:nvPr>
        </p:nvSpPr>
        <p:spPr>
          <a:xfrm>
            <a:off x="5183188" y="954088"/>
            <a:ext cx="6170612" cy="4906962"/>
          </a:xfrm>
        </p:spPr>
        <p:txBody>
          <a:bodyPr/>
          <a:lstStyle/>
          <a:p>
            <a:r>
              <a:rPr lang="en-US" dirty="0"/>
              <a:t>Add Screenshot of the Video</a:t>
            </a:r>
          </a:p>
        </p:txBody>
      </p:sp>
      <p:sp>
        <p:nvSpPr>
          <p:cNvPr id="5" name="Date Placeholder 4"/>
          <p:cNvSpPr>
            <a:spLocks noGrp="1"/>
          </p:cNvSpPr>
          <p:nvPr>
            <p:ph type="dt" sz="half" idx="10"/>
          </p:nvPr>
        </p:nvSpPr>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6" name="Footer Placeholder 5"/>
          <p:cNvSpPr>
            <a:spLocks noGrp="1"/>
          </p:cNvSpPr>
          <p:nvPr>
            <p:ph type="ftr" sz="quarter" idx="11"/>
          </p:nvPr>
        </p:nvSpPr>
        <p:spPr/>
        <p:txBody>
          <a:bodyPr/>
          <a:lstStyle>
            <a:lvl1pPr>
              <a:defRPr sz="1500">
                <a:solidFill>
                  <a:schemeClr val="tx1"/>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8B4A9805-B67D-5D4A-85DC-C8E27BA9210B}" type="slidenum">
              <a:rPr lang="en-US" smtClean="0"/>
              <a:pPr/>
              <a:t>‹#›</a:t>
            </a:fld>
            <a:endParaRPr lang="en-US" dirty="0"/>
          </a:p>
        </p:txBody>
      </p:sp>
      <p:cxnSp>
        <p:nvCxnSpPr>
          <p:cNvPr id="8" name="Straight Connector 7"/>
          <p:cNvCxnSpPr/>
          <p:nvPr userDrawn="1"/>
        </p:nvCxnSpPr>
        <p:spPr>
          <a:xfrm flipV="1">
            <a:off x="914401" y="2049681"/>
            <a:ext cx="3857624" cy="7719"/>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7904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7B80"/>
                </a:solidFill>
              </a:defRPr>
            </a:lvl1pPr>
          </a:lstStyle>
          <a:p>
            <a:r>
              <a:rPr lang="en-US"/>
              <a:t>Click to edit Master title style</a:t>
            </a:r>
          </a:p>
        </p:txBody>
      </p:sp>
      <p:sp>
        <p:nvSpPr>
          <p:cNvPr id="4" name="Text Placeholder 2"/>
          <p:cNvSpPr>
            <a:spLocks noGrp="1"/>
          </p:cNvSpPr>
          <p:nvPr>
            <p:ph type="body" sz="half" idx="2"/>
          </p:nvPr>
        </p:nvSpPr>
        <p:spPr>
          <a:xfrm>
            <a:off x="839788" y="2230654"/>
            <a:ext cx="3932237" cy="34650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Picture Placeholder 3"/>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6" name="Footer Placeholder 5"/>
          <p:cNvSpPr>
            <a:spLocks noGrp="1"/>
          </p:cNvSpPr>
          <p:nvPr>
            <p:ph type="ftr" sz="quarter" idx="11"/>
          </p:nvPr>
        </p:nvSpPr>
        <p:spPr/>
        <p:txBody>
          <a:bodyPr/>
          <a:lstStyle>
            <a:lvl1pPr>
              <a:defRPr sz="1500">
                <a:solidFill>
                  <a:schemeClr val="tx1"/>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8B4A9805-B67D-5D4A-85DC-C8E27BA9210B}" type="slidenum">
              <a:rPr lang="en-US" smtClean="0"/>
              <a:pPr/>
              <a:t>‹#›</a:t>
            </a:fld>
            <a:endParaRPr lang="en-US" dirty="0"/>
          </a:p>
        </p:txBody>
      </p:sp>
      <p:cxnSp>
        <p:nvCxnSpPr>
          <p:cNvPr id="8" name="Straight Connector 7"/>
          <p:cNvCxnSpPr/>
          <p:nvPr userDrawn="1"/>
        </p:nvCxnSpPr>
        <p:spPr>
          <a:xfrm flipV="1">
            <a:off x="914401" y="2049681"/>
            <a:ext cx="3857624" cy="7719"/>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9472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cessible Display Equations">
    <p:bg>
      <p:bgPr>
        <a:solidFill>
          <a:srgbClr val="FFFFFF"/>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F464F6C1-F2F9-594E-AEB6-953F8DE910C0}"/>
              </a:ext>
            </a:extLst>
          </p:cNvPr>
          <p:cNvSpPr>
            <a:spLocks noGrp="1"/>
          </p:cNvSpPr>
          <p:nvPr>
            <p:ph type="title"/>
          </p:nvPr>
        </p:nvSpPr>
        <p:spPr>
          <a:xfrm>
            <a:off x="838199" y="660400"/>
            <a:ext cx="10515600" cy="624689"/>
          </a:xfrm>
        </p:spPr>
        <p:txBody>
          <a:bodyPr>
            <a:normAutofit/>
          </a:bodyPr>
          <a:lstStyle>
            <a:lvl1pPr>
              <a:defRPr sz="3200">
                <a:solidFill>
                  <a:srgbClr val="007B80"/>
                </a:solidFill>
              </a:defRPr>
            </a:lvl1pPr>
          </a:lstStyle>
          <a:p>
            <a:r>
              <a:rPr lang="en-US"/>
              <a:t>Click to edit Master title style</a:t>
            </a:r>
            <a:endParaRPr lang="en-US" dirty="0"/>
          </a:p>
        </p:txBody>
      </p:sp>
      <p:sp>
        <p:nvSpPr>
          <p:cNvPr id="14" name="Content Placeholder 1">
            <a:extLst>
              <a:ext uri="{FF2B5EF4-FFF2-40B4-BE49-F238E27FC236}">
                <a16:creationId xmlns:a16="http://schemas.microsoft.com/office/drawing/2014/main" id="{266A8B3E-9539-4748-BDCD-9C3904F91034}"/>
              </a:ext>
            </a:extLst>
          </p:cNvPr>
          <p:cNvSpPr>
            <a:spLocks noGrp="1"/>
          </p:cNvSpPr>
          <p:nvPr>
            <p:ph sz="quarter" idx="10" hasCustomPrompt="1"/>
          </p:nvPr>
        </p:nvSpPr>
        <p:spPr>
          <a:xfrm>
            <a:off x="838200" y="1459431"/>
            <a:ext cx="11207496" cy="464058"/>
          </a:xfr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a:buChar char="•"/>
              <a:tabLst/>
              <a:defRPr sz="2400">
                <a:latin typeface="+mj-lt"/>
                <a:ea typeface="Verdana" charset="0"/>
                <a:cs typeface="Verdana" charset="0"/>
              </a:defRPr>
            </a:lvl1pPr>
          </a:lstStyle>
          <a:p>
            <a:pPr lvl="0"/>
            <a:r>
              <a:rPr lang="en-US" dirty="0"/>
              <a:t>This is the first placeholder. Create equation and display below this placeholder. </a:t>
            </a:r>
          </a:p>
        </p:txBody>
      </p:sp>
      <p:sp>
        <p:nvSpPr>
          <p:cNvPr id="15" name="Content Placeholder 2">
            <a:extLst>
              <a:ext uri="{FF2B5EF4-FFF2-40B4-BE49-F238E27FC236}">
                <a16:creationId xmlns:a16="http://schemas.microsoft.com/office/drawing/2014/main" id="{B6847687-B6D3-6B4C-A086-0D3A7BDCC936}"/>
              </a:ext>
            </a:extLst>
          </p:cNvPr>
          <p:cNvSpPr>
            <a:spLocks noGrp="1"/>
          </p:cNvSpPr>
          <p:nvPr>
            <p:ph sz="quarter" idx="12" hasCustomPrompt="1"/>
          </p:nvPr>
        </p:nvSpPr>
        <p:spPr>
          <a:xfrm>
            <a:off x="838200" y="3024937"/>
            <a:ext cx="11207496" cy="464058"/>
          </a:xfr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a:buChar char="•"/>
              <a:tabLst/>
              <a:defRPr sz="2400">
                <a:latin typeface="+mj-lt"/>
                <a:ea typeface="Verdana" charset="0"/>
                <a:cs typeface="Verdana" charset="0"/>
              </a:defRPr>
            </a:lvl1pPr>
          </a:lstStyle>
          <a:p>
            <a:pPr lvl="0"/>
            <a:r>
              <a:rPr lang="en-US" dirty="0"/>
              <a:t>This is the second placeholder. Avoid inline equations. </a:t>
            </a:r>
          </a:p>
        </p:txBody>
      </p:sp>
      <p:sp>
        <p:nvSpPr>
          <p:cNvPr id="16" name="Content Placeholder 3">
            <a:extLst>
              <a:ext uri="{FF2B5EF4-FFF2-40B4-BE49-F238E27FC236}">
                <a16:creationId xmlns:a16="http://schemas.microsoft.com/office/drawing/2014/main" id="{19CB48E5-DB50-F74A-810F-D171B6B8F234}"/>
              </a:ext>
            </a:extLst>
          </p:cNvPr>
          <p:cNvSpPr>
            <a:spLocks noGrp="1"/>
          </p:cNvSpPr>
          <p:nvPr>
            <p:ph sz="quarter" idx="14" hasCustomPrompt="1"/>
          </p:nvPr>
        </p:nvSpPr>
        <p:spPr>
          <a:xfrm>
            <a:off x="838199" y="4590443"/>
            <a:ext cx="11207497" cy="891540"/>
          </a:xfrm>
        </p:spPr>
        <p:txBody>
          <a:bodyPr>
            <a:normAutofit/>
          </a:bodyPr>
          <a:lstStyle>
            <a:lvl1pPr>
              <a:defRPr sz="2400">
                <a:latin typeface="+mj-lt"/>
                <a:ea typeface="Verdana" charset="0"/>
                <a:cs typeface="Verdana" charset="0"/>
              </a:defRPr>
            </a:lvl1pPr>
          </a:lstStyle>
          <a:p>
            <a:pPr lvl="0"/>
            <a:r>
              <a:rPr lang="en-US" dirty="0"/>
              <a:t>This is the third placeholder. Check Reading Order. Compositor will flatten equations and add alt text to the image. </a:t>
            </a:r>
          </a:p>
        </p:txBody>
      </p:sp>
      <p:cxnSp>
        <p:nvCxnSpPr>
          <p:cNvPr id="6" name="Straight Connector 5"/>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
        <p:nvSpPr>
          <p:cNvPr id="7" name="Date Placeholder 2"/>
          <p:cNvSpPr>
            <a:spLocks noGrp="1"/>
          </p:cNvSpPr>
          <p:nvPr>
            <p:ph type="dt" sz="half" idx="15"/>
          </p:nvPr>
        </p:nvSpPr>
        <p:spPr>
          <a:xfrm>
            <a:off x="838200" y="6356350"/>
            <a:ext cx="2743200" cy="365125"/>
          </a:xfrm>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8" name="Footer Placeholder 3"/>
          <p:cNvSpPr>
            <a:spLocks noGrp="1"/>
          </p:cNvSpPr>
          <p:nvPr>
            <p:ph type="ftr" sz="quarter" idx="11"/>
          </p:nvPr>
        </p:nvSpPr>
        <p:spPr>
          <a:xfrm>
            <a:off x="4038600" y="6356350"/>
            <a:ext cx="4114800" cy="365125"/>
          </a:xfrm>
        </p:spPr>
        <p:txBody>
          <a:bodyPr/>
          <a:lstStyle>
            <a:lvl1pPr>
              <a:defRPr sz="1500">
                <a:solidFill>
                  <a:schemeClr val="tx1"/>
                </a:solidFill>
              </a:defRPr>
            </a:lvl1pPr>
          </a:lstStyle>
          <a:p>
            <a:endParaRPr lang="en-US" dirty="0"/>
          </a:p>
        </p:txBody>
      </p:sp>
      <p:sp>
        <p:nvSpPr>
          <p:cNvPr id="9" name="Slide Number Placeholder 4"/>
          <p:cNvSpPr>
            <a:spLocks noGrp="1"/>
          </p:cNvSpPr>
          <p:nvPr>
            <p:ph type="sldNum" sz="quarter" idx="16"/>
          </p:nvPr>
        </p:nvSpPr>
        <p:spPr>
          <a:xfrm>
            <a:off x="8610600" y="6356350"/>
            <a:ext cx="2743200" cy="365125"/>
          </a:xfrm>
        </p:spPr>
        <p:txBody>
          <a:bodyPr/>
          <a:lstStyle>
            <a:lvl1pPr>
              <a:defRPr>
                <a:solidFill>
                  <a:schemeClr val="tx1"/>
                </a:solidFill>
              </a:defRPr>
            </a:lvl1pPr>
          </a:lstStyle>
          <a:p>
            <a:fld id="{8B4A9805-B67D-5D4A-85DC-C8E27BA9210B}"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ccessible Inline Equations">
    <p:bg>
      <p:bgPr>
        <a:solidFill>
          <a:srgbClr val="FFFFFF"/>
        </a:solidFill>
        <a:effectLst/>
      </p:bgPr>
    </p:bg>
    <p:spTree>
      <p:nvGrpSpPr>
        <p:cNvPr id="1" name=""/>
        <p:cNvGrpSpPr/>
        <p:nvPr/>
      </p:nvGrpSpPr>
      <p:grpSpPr>
        <a:xfrm>
          <a:off x="0" y="0"/>
          <a:ext cx="0" cy="0"/>
          <a:chOff x="0" y="0"/>
          <a:chExt cx="0" cy="0"/>
        </a:xfrm>
      </p:grpSpPr>
      <p:sp>
        <p:nvSpPr>
          <p:cNvPr id="12" name="Title 1"/>
          <p:cNvSpPr>
            <a:spLocks noGrp="1"/>
          </p:cNvSpPr>
          <p:nvPr>
            <p:ph type="title"/>
          </p:nvPr>
        </p:nvSpPr>
        <p:spPr>
          <a:xfrm>
            <a:off x="838200" y="660633"/>
            <a:ext cx="10515600" cy="624689"/>
          </a:xfrm>
        </p:spPr>
        <p:txBody>
          <a:bodyPr>
            <a:normAutofit/>
          </a:bodyPr>
          <a:lstStyle>
            <a:lvl1pPr>
              <a:defRPr sz="3200">
                <a:solidFill>
                  <a:srgbClr val="007B80"/>
                </a:solidFill>
              </a:defRPr>
            </a:lvl1pPr>
          </a:lstStyle>
          <a:p>
            <a:r>
              <a:rPr lang="en-US"/>
              <a:t>Click to edit Master title style</a:t>
            </a:r>
          </a:p>
        </p:txBody>
      </p:sp>
      <p:sp>
        <p:nvSpPr>
          <p:cNvPr id="19" name="Content Placeholder 1">
            <a:extLst>
              <a:ext uri="{FF2B5EF4-FFF2-40B4-BE49-F238E27FC236}">
                <a16:creationId xmlns:a16="http://schemas.microsoft.com/office/drawing/2014/main" id="{02396F16-A1A2-3D48-A658-9450CA7994B6}"/>
              </a:ext>
            </a:extLst>
          </p:cNvPr>
          <p:cNvSpPr>
            <a:spLocks noGrp="1"/>
          </p:cNvSpPr>
          <p:nvPr>
            <p:ph sz="quarter" idx="18" hasCustomPrompt="1"/>
          </p:nvPr>
        </p:nvSpPr>
        <p:spPr>
          <a:xfrm>
            <a:off x="838199" y="1455738"/>
            <a:ext cx="10525125" cy="599204"/>
          </a:xfrm>
        </p:spPr>
        <p:txBody>
          <a:bodyPr>
            <a:normAutofit/>
          </a:bodyPr>
          <a:lstStyle>
            <a:lvl1pPr>
              <a:defRPr sz="2400"/>
            </a:lvl1pPr>
            <a:lvl2pPr marL="457200" indent="0">
              <a:buNone/>
              <a:defRPr/>
            </a:lvl2pPr>
          </a:lstStyle>
          <a:p>
            <a:pPr lvl="0"/>
            <a:r>
              <a:rPr lang="en-US" sz="2400" dirty="0"/>
              <a:t>This is the first placeholder. I will create an equation here: </a:t>
            </a:r>
            <a:endParaRPr lang="en-US" dirty="0"/>
          </a:p>
        </p:txBody>
      </p:sp>
      <p:sp>
        <p:nvSpPr>
          <p:cNvPr id="22" name="Content Placeholder 2">
            <a:extLst>
              <a:ext uri="{FF2B5EF4-FFF2-40B4-BE49-F238E27FC236}">
                <a16:creationId xmlns:a16="http://schemas.microsoft.com/office/drawing/2014/main" id="{230DF612-BCBF-B44D-9FA4-F317AB91893F}"/>
              </a:ext>
            </a:extLst>
          </p:cNvPr>
          <p:cNvSpPr>
            <a:spLocks noGrp="1"/>
          </p:cNvSpPr>
          <p:nvPr>
            <p:ph sz="quarter" idx="17" hasCustomPrompt="1"/>
          </p:nvPr>
        </p:nvSpPr>
        <p:spPr>
          <a:xfrm>
            <a:off x="838199" y="2703513"/>
            <a:ext cx="10525125" cy="984250"/>
          </a:xfrm>
        </p:spPr>
        <p:txBody>
          <a:bodyPr/>
          <a:lstStyle>
            <a:lvl1pPr>
              <a:defRPr sz="2400"/>
            </a:lvl1pPr>
            <a:lvl3pPr marL="914400" indent="0">
              <a:buNone/>
              <a:defRPr/>
            </a:lvl3pPr>
            <a:lvl4pPr marL="1371600" indent="0">
              <a:buNone/>
              <a:defRPr/>
            </a:lvl4pPr>
            <a:lvl5pPr marL="1828800" indent="0">
              <a:buNone/>
              <a:defRPr/>
            </a:lvl5pPr>
          </a:lstStyle>
          <a:p>
            <a:pPr lvl="0"/>
            <a:r>
              <a:rPr lang="en-US" dirty="0"/>
              <a:t>This placeholder follows the equation. Equations must be displayed separately from text. Placeholder can be sized and repositioned to appear inline/close to equation.</a:t>
            </a:r>
          </a:p>
        </p:txBody>
      </p:sp>
      <p:sp>
        <p:nvSpPr>
          <p:cNvPr id="24" name="Content Placeholder 3">
            <a:extLst>
              <a:ext uri="{FF2B5EF4-FFF2-40B4-BE49-F238E27FC236}">
                <a16:creationId xmlns:a16="http://schemas.microsoft.com/office/drawing/2014/main" id="{9EC10924-71DE-FB49-89FF-EE6CCB140107}"/>
              </a:ext>
            </a:extLst>
          </p:cNvPr>
          <p:cNvSpPr>
            <a:spLocks noGrp="1"/>
          </p:cNvSpPr>
          <p:nvPr>
            <p:ph sz="quarter" idx="19" hasCustomPrompt="1"/>
          </p:nvPr>
        </p:nvSpPr>
        <p:spPr>
          <a:xfrm>
            <a:off x="813898" y="4243189"/>
            <a:ext cx="10539902" cy="1135056"/>
          </a:xfrm>
        </p:spPr>
        <p:txBody>
          <a:bodyPr>
            <a:normAutofit/>
          </a:bodyPr>
          <a:lstStyle>
            <a:lvl1pPr>
              <a:defRPr sz="2400"/>
            </a:lvl1pPr>
            <a:lvl2pPr marL="457200" indent="0">
              <a:buNone/>
              <a:defRPr/>
            </a:lvl2pPr>
          </a:lstStyle>
          <a:p>
            <a:pPr lvl="0"/>
            <a:r>
              <a:rPr lang="en-US" sz="2400" dirty="0"/>
              <a:t>This is another text placeholder. If additional placeholders must be created, enter the Slide Master and click “Insert Placeholder” within the Ribbon. DO NOT add text boxes. Check the Reading Order in the Selection Pane.</a:t>
            </a:r>
            <a:endParaRPr lang="en-US" dirty="0"/>
          </a:p>
        </p:txBody>
      </p:sp>
      <p:cxnSp>
        <p:nvCxnSpPr>
          <p:cNvPr id="6" name="Straight Connector 5"/>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
        <p:nvSpPr>
          <p:cNvPr id="7" name="Date Placeholder 2"/>
          <p:cNvSpPr>
            <a:spLocks noGrp="1"/>
          </p:cNvSpPr>
          <p:nvPr>
            <p:ph type="dt" sz="half" idx="10"/>
          </p:nvPr>
        </p:nvSpPr>
        <p:spPr>
          <a:xfrm>
            <a:off x="838200" y="6356350"/>
            <a:ext cx="2743200" cy="365125"/>
          </a:xfrm>
        </p:spPr>
        <p:txBody>
          <a:bodyPr/>
          <a:lstStyle>
            <a:lvl1pPr>
              <a:defRPr>
                <a:solidFill>
                  <a:schemeClr val="tx1"/>
                </a:solidFill>
              </a:defRPr>
            </a:lvl1pPr>
          </a:lstStyle>
          <a:p>
            <a:fld id="{2EDA089A-53A7-3F43-88BD-596888B644C3}" type="datetimeFigureOut">
              <a:rPr lang="en-US" smtClean="0"/>
              <a:pPr/>
              <a:t>3/3/2021</a:t>
            </a:fld>
            <a:endParaRPr lang="en-US" dirty="0"/>
          </a:p>
        </p:txBody>
      </p:sp>
      <p:sp>
        <p:nvSpPr>
          <p:cNvPr id="8" name="Footer Placeholder 3"/>
          <p:cNvSpPr>
            <a:spLocks noGrp="1"/>
          </p:cNvSpPr>
          <p:nvPr>
            <p:ph type="ftr" sz="quarter" idx="11"/>
          </p:nvPr>
        </p:nvSpPr>
        <p:spPr>
          <a:xfrm>
            <a:off x="4038600" y="6356350"/>
            <a:ext cx="4114800" cy="365125"/>
          </a:xfrm>
        </p:spPr>
        <p:txBody>
          <a:bodyPr/>
          <a:lstStyle>
            <a:lvl1pPr>
              <a:defRPr sz="1500">
                <a:solidFill>
                  <a:schemeClr val="tx1"/>
                </a:solidFill>
              </a:defRPr>
            </a:lvl1pPr>
          </a:lstStyle>
          <a:p>
            <a:endParaRPr lang="en-US" dirty="0"/>
          </a:p>
        </p:txBody>
      </p:sp>
      <p:sp>
        <p:nvSpPr>
          <p:cNvPr id="9" name="Slide Number Placeholder 4"/>
          <p:cNvSpPr>
            <a:spLocks noGrp="1"/>
          </p:cNvSpPr>
          <p:nvPr>
            <p:ph type="sldNum" sz="quarter" idx="12"/>
          </p:nvPr>
        </p:nvSpPr>
        <p:spPr>
          <a:xfrm>
            <a:off x="8610600" y="6356350"/>
            <a:ext cx="2743200" cy="365125"/>
          </a:xfrm>
        </p:spPr>
        <p:txBody>
          <a:bodyPr/>
          <a:lstStyle>
            <a:lvl1pPr>
              <a:defRPr sz="1500">
                <a:solidFill>
                  <a:schemeClr val="tx1"/>
                </a:solidFill>
              </a:defRPr>
            </a:lvl1pPr>
          </a:lstStyle>
          <a:p>
            <a:fld id="{8B4A9805-B67D-5D4A-85DC-C8E27BA9210B}"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Closing Credits">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solidFill>
                  <a:srgbClr val="007B80"/>
                </a:solidFill>
              </a:defRPr>
            </a:lvl1pPr>
          </a:lstStyle>
          <a:p>
            <a:r>
              <a:rPr lang="en-US" dirty="0"/>
              <a:t>Click to Add Title</a:t>
            </a:r>
          </a:p>
        </p:txBody>
      </p:sp>
      <p:sp>
        <p:nvSpPr>
          <p:cNvPr id="3" name="Content Placeholder 2"/>
          <p:cNvSpPr>
            <a:spLocks noGrp="1"/>
          </p:cNvSpPr>
          <p:nvPr>
            <p:ph idx="1"/>
          </p:nvPr>
        </p:nvSpPr>
        <p:spPr>
          <a:xfrm>
            <a:off x="838200" y="1456791"/>
            <a:ext cx="8552234" cy="4755473"/>
          </a:xfrm>
        </p:spPr>
        <p:txBody>
          <a:bodyPr/>
          <a:lstStyle>
            <a:lvl1pPr marL="0" indent="0">
              <a:buNone/>
              <a:defRPr sz="2400" b="0" i="0">
                <a:latin typeface="+mj-lt"/>
                <a:ea typeface="Cambria" charset="0"/>
                <a:cs typeface="Cambria" charset="0"/>
              </a:defRPr>
            </a:lvl1pPr>
            <a:lvl2pPr marL="571500" indent="-227013">
              <a:tabLst/>
              <a:defRPr b="0" i="0">
                <a:latin typeface="+mj-lt"/>
                <a:ea typeface="Calibri" charset="0"/>
                <a:cs typeface="Calibri" charset="0"/>
              </a:defRPr>
            </a:lvl2pPr>
            <a:lvl3pPr marL="1030288" indent="-225425">
              <a:tabLst/>
              <a:defRPr b="0">
                <a:latin typeface="+mj-lt"/>
              </a:defRPr>
            </a:lvl3pPr>
            <a:lvl4pPr marL="1490663" indent="-233363">
              <a:tabLst/>
              <a:defRPr b="0">
                <a:latin typeface="+mj-lt"/>
              </a:defRPr>
            </a:lvl4pPr>
            <a:lvl5pPr>
              <a:defRPr>
                <a:latin typeface="+mj-lt"/>
              </a:defRPr>
            </a:lvl5pPr>
          </a:lstStyle>
          <a:p>
            <a:pPr lvl="0"/>
            <a:r>
              <a:rPr lang="en-US"/>
              <a:t>Edit Master text styles</a:t>
            </a:r>
          </a:p>
          <a:p>
            <a:pPr lvl="1"/>
            <a:r>
              <a:rPr lang="en-US"/>
              <a:t>Second level</a:t>
            </a:r>
          </a:p>
          <a:p>
            <a:pPr lvl="2"/>
            <a:r>
              <a:rPr lang="en-US"/>
              <a:t>Third level</a:t>
            </a:r>
          </a:p>
          <a:p>
            <a:pPr lvl="3"/>
            <a:r>
              <a:rPr lang="en-US"/>
              <a:t>Fourth level</a:t>
            </a:r>
          </a:p>
        </p:txBody>
      </p:sp>
      <p:cxnSp>
        <p:nvCxnSpPr>
          <p:cNvPr id="5" name="Straight Connector 4"/>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
        <p:nvSpPr>
          <p:cNvPr id="6" name="Date Placeholder 2"/>
          <p:cNvSpPr>
            <a:spLocks noGrp="1"/>
          </p:cNvSpPr>
          <p:nvPr>
            <p:ph type="dt" sz="half" idx="10"/>
          </p:nvPr>
        </p:nvSpPr>
        <p:spPr>
          <a:xfrm>
            <a:off x="838200" y="6356350"/>
            <a:ext cx="2743200" cy="365125"/>
          </a:xfrm>
        </p:spPr>
        <p:txBody>
          <a:bodyPr/>
          <a:lstStyle>
            <a:lvl1pPr>
              <a:defRPr sz="1500">
                <a:solidFill>
                  <a:schemeClr val="tx1"/>
                </a:solidFill>
                <a:latin typeface="Calibri" panose="020F0502020204030204" pitchFamily="34" charset="0"/>
                <a:cs typeface="Calibri" panose="020F0502020204030204" pitchFamily="34" charset="0"/>
              </a:defRPr>
            </a:lvl1pPr>
          </a:lstStyle>
          <a:p>
            <a:fld id="{2EDA089A-53A7-3F43-88BD-596888B644C3}" type="datetimeFigureOut">
              <a:rPr lang="en-US" smtClean="0"/>
              <a:pPr/>
              <a:t>3/3/2021</a:t>
            </a:fld>
            <a:endParaRPr lang="en-US" dirty="0"/>
          </a:p>
        </p:txBody>
      </p:sp>
      <p:sp>
        <p:nvSpPr>
          <p:cNvPr id="7" name="Footer Placeholder 3"/>
          <p:cNvSpPr>
            <a:spLocks noGrp="1"/>
          </p:cNvSpPr>
          <p:nvPr>
            <p:ph type="ftr" sz="quarter" idx="11"/>
          </p:nvPr>
        </p:nvSpPr>
        <p:spPr>
          <a:xfrm>
            <a:off x="4038600" y="6356350"/>
            <a:ext cx="4114800" cy="365125"/>
          </a:xfrm>
        </p:spPr>
        <p:txBody>
          <a:bodyPr/>
          <a:lstStyle>
            <a:lvl1pPr>
              <a:defRPr sz="1500">
                <a:solidFill>
                  <a:schemeClr val="tx1"/>
                </a:solidFill>
                <a:latin typeface="Calibri" panose="020F0502020204030204" pitchFamily="34" charset="0"/>
                <a:cs typeface="Calibri" panose="020F0502020204030204" pitchFamily="34" charset="0"/>
              </a:defRPr>
            </a:lvl1pPr>
          </a:lstStyle>
          <a:p>
            <a:endParaRPr lang="en-US" dirty="0"/>
          </a:p>
        </p:txBody>
      </p:sp>
      <p:sp>
        <p:nvSpPr>
          <p:cNvPr id="8" name="Slide Number Placeholder 4"/>
          <p:cNvSpPr>
            <a:spLocks noGrp="1"/>
          </p:cNvSpPr>
          <p:nvPr>
            <p:ph type="sldNum" sz="quarter" idx="12"/>
          </p:nvPr>
        </p:nvSpPr>
        <p:spPr>
          <a:xfrm>
            <a:off x="8610600" y="6356350"/>
            <a:ext cx="2743200" cy="365125"/>
          </a:xfrm>
        </p:spPr>
        <p:txBody>
          <a:bodyPr/>
          <a:lstStyle>
            <a:lvl1pPr>
              <a:defRPr sz="1500">
                <a:solidFill>
                  <a:schemeClr val="tx1"/>
                </a:solidFill>
              </a:defRPr>
            </a:lvl1pPr>
          </a:lstStyle>
          <a:p>
            <a:fld id="{8B4A9805-B67D-5D4A-85DC-C8E27BA9210B}" type="slidenum">
              <a:rPr lang="en-US" smtClean="0"/>
              <a:pPr/>
              <a:t>‹#›</a:t>
            </a:fld>
            <a:endParaRPr lang="en-US" dirty="0"/>
          </a:p>
        </p:txBody>
      </p:sp>
      <p:pic>
        <p:nvPicPr>
          <p:cNvPr id="9" name="Picture 8" descr="A tree with a mountain in the background&#10;&#10;Description generated with high confidence">
            <a:extLst>
              <a:ext uri="{FF2B5EF4-FFF2-40B4-BE49-F238E27FC236}">
                <a16:creationId xmlns:a16="http://schemas.microsoft.com/office/drawing/2014/main" id="{CFCF0B1C-4B3C-F344-8A99-16E67138CD67}"/>
              </a:ext>
            </a:extLst>
          </p:cNvPr>
          <p:cNvPicPr>
            <a:picLocks noChangeAspect="1"/>
          </p:cNvPicPr>
          <p:nvPr userDrawn="1"/>
        </p:nvPicPr>
        <p:blipFill>
          <a:blip r:embed="rId2"/>
          <a:stretch>
            <a:fillRect/>
          </a:stretch>
        </p:blipFill>
        <p:spPr>
          <a:xfrm>
            <a:off x="11049640" y="244935"/>
            <a:ext cx="914300" cy="292110"/>
          </a:xfrm>
          <a:prstGeom prst="rect">
            <a:avLst/>
          </a:prstGeom>
        </p:spPr>
      </p:pic>
    </p:spTree>
    <p:extLst>
      <p:ext uri="{BB962C8B-B14F-4D97-AF65-F5344CB8AC3E}">
        <p14:creationId xmlns:p14="http://schemas.microsoft.com/office/powerpoint/2010/main" val="810354789"/>
      </p:ext>
    </p:extLst>
  </p:cSld>
  <p:clrMapOvr>
    <a:masterClrMapping/>
  </p:clrMapOvr>
  <p:extLst>
    <p:ext uri="{DCECCB84-F9BA-43D5-87BE-67443E8EF086}">
      <p15:sldGuideLst xmlns:p15="http://schemas.microsoft.com/office/powerpoint/2012/main">
        <p15:guide id="1" orient="horz" pos="792"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and Picture">
    <p:spTree>
      <p:nvGrpSpPr>
        <p:cNvPr id="1" name=""/>
        <p:cNvGrpSpPr/>
        <p:nvPr/>
      </p:nvGrpSpPr>
      <p:grpSpPr>
        <a:xfrm>
          <a:off x="0" y="0"/>
          <a:ext cx="0" cy="0"/>
          <a:chOff x="0" y="0"/>
          <a:chExt cx="0" cy="0"/>
        </a:xfrm>
      </p:grpSpPr>
      <p:sp>
        <p:nvSpPr>
          <p:cNvPr id="2" name="Title 1"/>
          <p:cNvSpPr>
            <a:spLocks noGrp="1"/>
          </p:cNvSpPr>
          <p:nvPr>
            <p:ph type="title"/>
          </p:nvPr>
        </p:nvSpPr>
        <p:spPr>
          <a:xfrm>
            <a:off x="508000" y="152400"/>
            <a:ext cx="9042400" cy="1265238"/>
          </a:xfrm>
          <a:prstGeom prst="rect">
            <a:avLst/>
          </a:prstGeom>
        </p:spPr>
        <p:txBody>
          <a:bodyPr vert="horz" anchor="ctr" anchorCtr="1"/>
          <a:lstStyle>
            <a:lvl1pPr algn="ctr">
              <a:defRPr sz="3600" baseline="0">
                <a:latin typeface="Times New Roman"/>
              </a:defRPr>
            </a:lvl1pPr>
          </a:lstStyle>
          <a:p>
            <a:r>
              <a:rPr lang="en-US"/>
              <a:t>Click to edit Master title style</a:t>
            </a:r>
            <a:endParaRPr lang="en-US" dirty="0"/>
          </a:p>
        </p:txBody>
      </p:sp>
      <p:sp>
        <p:nvSpPr>
          <p:cNvPr id="4" name="Picture Placeholder 3"/>
          <p:cNvSpPr>
            <a:spLocks noGrp="1"/>
          </p:cNvSpPr>
          <p:nvPr>
            <p:ph type="pic" sz="quarter" idx="10"/>
          </p:nvPr>
        </p:nvSpPr>
        <p:spPr>
          <a:xfrm>
            <a:off x="508000" y="1828800"/>
            <a:ext cx="11379200" cy="4724400"/>
          </a:xfrm>
          <a:prstGeom prst="rect">
            <a:avLst/>
          </a:prstGeom>
        </p:spPr>
        <p:txBody>
          <a:bodyPr vert="horz"/>
          <a:lstStyle>
            <a:lvl1pPr>
              <a:buClrTx/>
              <a:defRPr>
                <a:latin typeface="Tahoma"/>
              </a:defRPr>
            </a:lvl1pPr>
          </a:lstStyle>
          <a:p>
            <a:pPr lvl="0"/>
            <a:r>
              <a:rPr lang="en-US" noProof="0" dirty="0"/>
              <a:t>Drag picture to placeholder or click icon to add</a:t>
            </a:r>
          </a:p>
        </p:txBody>
      </p:sp>
      <p:sp>
        <p:nvSpPr>
          <p:cNvPr id="5" name="Rectangle 6"/>
          <p:cNvSpPr>
            <a:spLocks noGrp="1" noChangeArrowheads="1"/>
          </p:cNvSpPr>
          <p:nvPr>
            <p:ph type="sldNum" sz="quarter" idx="11"/>
          </p:nvPr>
        </p:nvSpPr>
        <p:spPr>
          <a:xfrm>
            <a:off x="9652000" y="6553200"/>
            <a:ext cx="2540000" cy="457200"/>
          </a:xfrm>
          <a:prstGeom prst="rect">
            <a:avLst/>
          </a:prstGeom>
        </p:spPr>
        <p:txBody>
          <a:bodyPr vert="horz" wrap="square" lIns="91440" tIns="45720" rIns="91440" bIns="45720" numCol="1" anchor="t" anchorCtr="0" compatLnSpc="1">
            <a:prstTxWarp prst="textNoShape">
              <a:avLst/>
            </a:prstTxWarp>
          </a:bodyPr>
          <a:lstStyle>
            <a:lvl1pPr>
              <a:defRPr sz="1400"/>
            </a:lvl1pPr>
          </a:lstStyle>
          <a:p>
            <a:fld id="{8B8A510C-6BF4-4746-9E92-F525F99D36CF}" type="slidenum">
              <a:rPr lang="en-US" altLang="en-US" smtClean="0"/>
              <a:pPr/>
              <a:t>‹#›</a:t>
            </a:fld>
            <a:endParaRPr lang="en-US" altLang="en-US" dirty="0"/>
          </a:p>
        </p:txBody>
      </p:sp>
    </p:spTree>
    <p:extLst>
      <p:ext uri="{BB962C8B-B14F-4D97-AF65-F5344CB8AC3E}">
        <p14:creationId xmlns:p14="http://schemas.microsoft.com/office/powerpoint/2010/main" val="725184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Пустой слайд">
    <p:spTree>
      <p:nvGrpSpPr>
        <p:cNvPr id="1" name=""/>
        <p:cNvGrpSpPr/>
        <p:nvPr/>
      </p:nvGrpSpPr>
      <p:grpSpPr>
        <a:xfrm>
          <a:off x="0" y="0"/>
          <a:ext cx="0" cy="0"/>
          <a:chOff x="0" y="0"/>
          <a:chExt cx="0" cy="0"/>
        </a:xfrm>
      </p:grpSpPr>
      <p:sp>
        <p:nvSpPr>
          <p:cNvPr id="2" name="Дата 3"/>
          <p:cNvSpPr>
            <a:spLocks noGrp="1"/>
          </p:cNvSpPr>
          <p:nvPr>
            <p:ph type="dt" sz="half" idx="10"/>
          </p:nvPr>
        </p:nvSpPr>
        <p:spPr/>
        <p:txBody>
          <a:bodyPr/>
          <a:lstStyle>
            <a:lvl1pPr>
              <a:defRPr/>
            </a:lvl1pPr>
          </a:lstStyle>
          <a:p>
            <a:endParaRPr lang="ru-RU" altLang="en-US"/>
          </a:p>
        </p:txBody>
      </p:sp>
      <p:sp>
        <p:nvSpPr>
          <p:cNvPr id="3" name="Нижний колонтитул 4"/>
          <p:cNvSpPr>
            <a:spLocks noGrp="1"/>
          </p:cNvSpPr>
          <p:nvPr>
            <p:ph type="ftr" sz="quarter" idx="11"/>
          </p:nvPr>
        </p:nvSpPr>
        <p:spPr/>
        <p:txBody>
          <a:bodyPr/>
          <a:lstStyle>
            <a:lvl1pPr>
              <a:defRPr/>
            </a:lvl1pPr>
          </a:lstStyle>
          <a:p>
            <a:pPr>
              <a:defRPr/>
            </a:pPr>
            <a:endParaRPr lang="ru-RU"/>
          </a:p>
        </p:txBody>
      </p:sp>
      <p:sp>
        <p:nvSpPr>
          <p:cNvPr id="4" name="Номер слайда 5"/>
          <p:cNvSpPr>
            <a:spLocks noGrp="1"/>
          </p:cNvSpPr>
          <p:nvPr>
            <p:ph type="sldNum" sz="quarter" idx="12"/>
          </p:nvPr>
        </p:nvSpPr>
        <p:spPr/>
        <p:txBody>
          <a:bodyPr/>
          <a:lstStyle>
            <a:lvl1pPr>
              <a:defRPr/>
            </a:lvl1pPr>
          </a:lstStyle>
          <a:p>
            <a:fld id="{CD032D50-EB9F-5C4F-B258-03CD13D43638}" type="slidenum">
              <a:rPr lang="ru-RU" altLang="en-US"/>
              <a:pPr/>
              <a:t>‹#›</a:t>
            </a:fld>
            <a:endParaRPr lang="ru-RU" altLang="en-US"/>
          </a:p>
        </p:txBody>
      </p:sp>
    </p:spTree>
    <p:extLst>
      <p:ext uri="{BB962C8B-B14F-4D97-AF65-F5344CB8AC3E}">
        <p14:creationId xmlns:p14="http://schemas.microsoft.com/office/powerpoint/2010/main" val="260649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1" y="657761"/>
            <a:ext cx="10387520" cy="624689"/>
          </a:xfrm>
        </p:spPr>
        <p:txBody>
          <a:bodyPr>
            <a:normAutofit/>
          </a:bodyPr>
          <a:lstStyle>
            <a:lvl1pPr>
              <a:defRPr sz="3200">
                <a:solidFill>
                  <a:srgbClr val="007B80"/>
                </a:solidFill>
              </a:defRPr>
            </a:lvl1pPr>
          </a:lstStyle>
          <a:p>
            <a:r>
              <a:rPr lang="en-US" dirty="0"/>
              <a:t>Click to Add Title</a:t>
            </a:r>
          </a:p>
        </p:txBody>
      </p:sp>
      <p:sp>
        <p:nvSpPr>
          <p:cNvPr id="3" name="Content Placeholder 2"/>
          <p:cNvSpPr>
            <a:spLocks noGrp="1"/>
          </p:cNvSpPr>
          <p:nvPr>
            <p:ph idx="1"/>
          </p:nvPr>
        </p:nvSpPr>
        <p:spPr>
          <a:xfrm>
            <a:off x="914401" y="1444766"/>
            <a:ext cx="10387520" cy="5300279"/>
          </a:xfrm>
        </p:spPr>
        <p:txBody>
          <a:bodyPr>
            <a:normAutofit/>
          </a:bodyPr>
          <a:lstStyle>
            <a:lvl1pPr marL="0" indent="0">
              <a:buNone/>
              <a:defRPr sz="2800" b="0" i="0">
                <a:latin typeface="+mj-lt"/>
                <a:ea typeface="Cambria" charset="0"/>
                <a:cs typeface="Cambria" charset="0"/>
              </a:defRPr>
            </a:lvl1pPr>
            <a:lvl2pPr marL="571500" indent="-227013">
              <a:tabLst/>
              <a:defRPr sz="2800" b="0" i="0">
                <a:latin typeface="+mj-lt"/>
                <a:ea typeface="Calibri" charset="0"/>
                <a:cs typeface="Calibri" charset="0"/>
              </a:defRPr>
            </a:lvl2pPr>
            <a:lvl3pPr marL="1030288" indent="-225425">
              <a:tabLst/>
              <a:defRPr sz="2800" b="0">
                <a:latin typeface="+mj-lt"/>
              </a:defRPr>
            </a:lvl3pPr>
            <a:lvl4pPr marL="1490663" indent="-233363">
              <a:tabLst/>
              <a:defRPr sz="2800" b="0">
                <a:latin typeface="+mj-lt"/>
              </a:defRPr>
            </a:lvl4pPr>
            <a:lvl5pPr>
              <a:defRPr>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cxnSp>
        <p:nvCxnSpPr>
          <p:cNvPr id="5" name="Straight Connector 4"/>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4314291"/>
      </p:ext>
    </p:extLst>
  </p:cSld>
  <p:clrMapOvr>
    <a:masterClrMapping/>
  </p:clrMapOvr>
  <p:extLst>
    <p:ext uri="{DCECCB84-F9BA-43D5-87BE-67443E8EF086}">
      <p15:sldGuideLst xmlns:p15="http://schemas.microsoft.com/office/powerpoint/2012/main">
        <p15:guide id="1" orient="horz" pos="792">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652086" y="1816318"/>
            <a:ext cx="3932237" cy="1600200"/>
          </a:xfrm>
        </p:spPr>
        <p:txBody>
          <a:bodyPr anchor="b">
            <a:normAutofit/>
          </a:bodyPr>
          <a:lstStyle>
            <a:lvl1pPr>
              <a:defRPr sz="3600">
                <a:solidFill>
                  <a:srgbClr val="007B80"/>
                </a:solidFill>
              </a:defRPr>
            </a:lvl1pPr>
          </a:lstStyle>
          <a:p>
            <a:r>
              <a:rPr lang="en-US" dirty="0"/>
              <a:t>Click to edit Master title style</a:t>
            </a:r>
          </a:p>
        </p:txBody>
      </p:sp>
      <p:sp>
        <p:nvSpPr>
          <p:cNvPr id="3" name="Picture Placeholder 3"/>
          <p:cNvSpPr>
            <a:spLocks noGrp="1"/>
          </p:cNvSpPr>
          <p:nvPr>
            <p:ph type="pic" idx="1"/>
          </p:nvPr>
        </p:nvSpPr>
        <p:spPr>
          <a:xfrm>
            <a:off x="433137" y="987424"/>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cxnSp>
        <p:nvCxnSpPr>
          <p:cNvPr id="8" name="Straight Connector 7"/>
          <p:cNvCxnSpPr/>
          <p:nvPr userDrawn="1"/>
        </p:nvCxnSpPr>
        <p:spPr>
          <a:xfrm flipV="1">
            <a:off x="7652086" y="3416518"/>
            <a:ext cx="3857624" cy="7719"/>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3557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30064" y="1824037"/>
            <a:ext cx="3932237" cy="1600200"/>
          </a:xfrm>
        </p:spPr>
        <p:txBody>
          <a:bodyPr anchor="b">
            <a:normAutofit/>
          </a:bodyPr>
          <a:lstStyle>
            <a:lvl1pPr>
              <a:defRPr sz="3600">
                <a:solidFill>
                  <a:srgbClr val="007B80"/>
                </a:solidFill>
              </a:defRPr>
            </a:lvl1pPr>
          </a:lstStyle>
          <a:p>
            <a:r>
              <a:rPr lang="en-US" dirty="0"/>
              <a:t>Click to edit Master title style</a:t>
            </a:r>
          </a:p>
        </p:txBody>
      </p:sp>
      <p:sp>
        <p:nvSpPr>
          <p:cNvPr id="3" name="Picture Placeholder 3"/>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cxnSp>
        <p:nvCxnSpPr>
          <p:cNvPr id="8" name="Straight Connector 7"/>
          <p:cNvCxnSpPr/>
          <p:nvPr userDrawn="1"/>
        </p:nvCxnSpPr>
        <p:spPr>
          <a:xfrm flipV="1">
            <a:off x="914401" y="3416518"/>
            <a:ext cx="3857624" cy="7719"/>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84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FFFFFF"/>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11887200" cy="6400800"/>
          </a:xfrm>
        </p:spPr>
        <p:txBody>
          <a:bodyPr>
            <a:normAutofit/>
          </a:bodyPr>
          <a:lstStyle>
            <a:lvl1pPr marL="0" indent="0">
              <a:buNone/>
              <a:defRPr sz="2800" b="0" i="0">
                <a:latin typeface="+mj-lt"/>
                <a:ea typeface="Cambria" charset="0"/>
                <a:cs typeface="Cambria" charset="0"/>
              </a:defRPr>
            </a:lvl1pPr>
            <a:lvl2pPr marL="571500" indent="-227013">
              <a:tabLst/>
              <a:defRPr sz="2800" b="0" i="0">
                <a:latin typeface="+mj-lt"/>
                <a:ea typeface="Calibri" charset="0"/>
                <a:cs typeface="Calibri" charset="0"/>
              </a:defRPr>
            </a:lvl2pPr>
            <a:lvl3pPr marL="1030288" indent="-225425">
              <a:tabLst/>
              <a:defRPr sz="2800" b="0">
                <a:latin typeface="+mj-lt"/>
              </a:defRPr>
            </a:lvl3pPr>
            <a:lvl4pPr marL="1490663" indent="-233363">
              <a:tabLst/>
              <a:defRPr sz="2800" b="0">
                <a:latin typeface="+mj-lt"/>
              </a:defRPr>
            </a:lvl4pPr>
            <a:lvl5pPr>
              <a:defRPr>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784065020"/>
      </p:ext>
    </p:extLst>
  </p:cSld>
  <p:clrMapOvr>
    <a:masterClrMapping/>
  </p:clrMapOvr>
  <p:extLst>
    <p:ext uri="{DCECCB84-F9BA-43D5-87BE-67443E8EF086}">
      <p15:sldGuideLst xmlns:p15="http://schemas.microsoft.com/office/powerpoint/2012/main">
        <p15:guide id="1" orient="horz" pos="792">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690074"/>
            <a:ext cx="10515600" cy="2056017"/>
          </a:xfrm>
        </p:spPr>
        <p:txBody>
          <a:bodyPr anchor="b">
            <a:normAutofit/>
          </a:bodyPr>
          <a:lstStyle>
            <a:lvl1pPr>
              <a:defRPr sz="4400">
                <a:latin typeface="Calibri" panose="020F0502020204030204" pitchFamily="34" charset="0"/>
                <a:cs typeface="Calibri" panose="020F050202020403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831850" y="4291295"/>
            <a:ext cx="10515600" cy="1500187"/>
          </a:xfrm>
        </p:spPr>
        <p:txBody>
          <a:bodyPr/>
          <a:lstStyle>
            <a:lvl1pPr marL="0" indent="0">
              <a:buNone/>
              <a:defRPr sz="2400">
                <a:solidFill>
                  <a:srgbClr val="58697D"/>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AC3C475-8FF0-0E45-A44E-A4DD8F99FDBB}"/>
              </a:ext>
            </a:extLst>
          </p:cNvPr>
          <p:cNvSpPr>
            <a:spLocks noGrp="1"/>
          </p:cNvSpPr>
          <p:nvPr>
            <p:ph type="dt" sz="half" idx="10"/>
          </p:nvPr>
        </p:nvSpPr>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5" name="Footer Placeholder 4">
            <a:extLst>
              <a:ext uri="{FF2B5EF4-FFF2-40B4-BE49-F238E27FC236}">
                <a16:creationId xmlns:a16="http://schemas.microsoft.com/office/drawing/2014/main" id="{7553830C-0ADA-884F-8B1D-372A1FAEC38F}"/>
              </a:ext>
            </a:extLst>
          </p:cNvPr>
          <p:cNvSpPr>
            <a:spLocks noGrp="1"/>
          </p:cNvSpPr>
          <p:nvPr>
            <p:ph type="ftr" sz="quarter" idx="11"/>
          </p:nvPr>
        </p:nvSpPr>
        <p:spPr/>
        <p:txBody>
          <a:bodyPr/>
          <a:lstStyle>
            <a:lvl1pPr>
              <a:defRPr sz="15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91C77EB8-0174-6D4F-A8E6-D9C934F6C74D}"/>
              </a:ext>
            </a:extLst>
          </p:cNvPr>
          <p:cNvSpPr>
            <a:spLocks noGrp="1"/>
          </p:cNvSpPr>
          <p:nvPr>
            <p:ph type="sldNum" sz="quarter" idx="12"/>
          </p:nvPr>
        </p:nvSpPr>
        <p:spPr/>
        <p:txBody>
          <a:bodyPr/>
          <a:lstStyle>
            <a:lvl1pPr>
              <a:defRPr sz="1500">
                <a:solidFill>
                  <a:schemeClr val="tx1"/>
                </a:solidFill>
              </a:defRPr>
            </a:lvl1pPr>
          </a:lstStyle>
          <a:p>
            <a:fld id="{8B4A9805-B67D-5D4A-85DC-C8E27BA9210B}" type="slidenum">
              <a:rPr lang="en-US" smtClean="0"/>
              <a:pPr/>
              <a:t>‹#›</a:t>
            </a:fld>
            <a:endParaRPr lang="en-US" dirty="0"/>
          </a:p>
        </p:txBody>
      </p:sp>
    </p:spTree>
    <p:extLst>
      <p:ext uri="{BB962C8B-B14F-4D97-AF65-F5344CB8AC3E}">
        <p14:creationId xmlns:p14="http://schemas.microsoft.com/office/powerpoint/2010/main" val="29164944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rgbClr val="FFFFFF"/>
        </a:solidFill>
        <a:effectLst/>
      </p:bgPr>
    </p:bg>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lvl1pPr>
              <a:defRPr sz="3200">
                <a:solidFill>
                  <a:srgbClr val="007B80"/>
                </a:solidFill>
              </a:defRPr>
            </a:lvl1pPr>
          </a:lstStyle>
          <a:p>
            <a:r>
              <a:rPr lang="en-US"/>
              <a:t>Click to edit Master title style</a:t>
            </a:r>
            <a:endParaRPr lang="en-US" dirty="0"/>
          </a:p>
        </p:txBody>
      </p:sp>
      <p:sp>
        <p:nvSpPr>
          <p:cNvPr id="3" name="Content Placeholder 2"/>
          <p:cNvSpPr>
            <a:spLocks noGrp="1"/>
          </p:cNvSpPr>
          <p:nvPr>
            <p:ph sz="half" idx="1"/>
          </p:nvPr>
        </p:nvSpPr>
        <p:spPr>
          <a:xfrm>
            <a:off x="914400" y="1460944"/>
            <a:ext cx="5181600" cy="5305616"/>
          </a:xfrm>
        </p:spPr>
        <p:txBody>
          <a:bodyPr/>
          <a:lstStyle/>
          <a:p>
            <a:pPr lvl="0"/>
            <a:r>
              <a:rPr lang="en-US"/>
              <a:t>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6172200" y="1460944"/>
            <a:ext cx="5181600" cy="5305616"/>
          </a:xfrm>
        </p:spPr>
        <p:txBody>
          <a:bodyPr/>
          <a:lstStyle/>
          <a:p>
            <a:pPr lvl="0"/>
            <a:r>
              <a:rPr lang="en-US"/>
              <a:t>Edit Master text styles</a:t>
            </a:r>
          </a:p>
          <a:p>
            <a:pPr lvl="1"/>
            <a:r>
              <a:rPr lang="en-US"/>
              <a:t>Second level</a:t>
            </a:r>
          </a:p>
          <a:p>
            <a:pPr lvl="2"/>
            <a:r>
              <a:rPr lang="en-US"/>
              <a:t>Third level</a:t>
            </a:r>
          </a:p>
          <a:p>
            <a:pPr lvl="3"/>
            <a:r>
              <a:rPr lang="en-US"/>
              <a:t>Fourth level</a:t>
            </a:r>
          </a:p>
        </p:txBody>
      </p:sp>
      <p:cxnSp>
        <p:nvCxnSpPr>
          <p:cNvPr id="9" name="Straight Connector 8"/>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46068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Content">
    <p:bg>
      <p:bgPr>
        <a:solidFill>
          <a:srgbClr val="FFFFFF"/>
        </a:solid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a:xfrm>
            <a:off x="838200" y="663169"/>
            <a:ext cx="10515600" cy="624689"/>
          </a:xfrm>
        </p:spPr>
        <p:txBody>
          <a:bodyPr>
            <a:normAutofit/>
          </a:bodyPr>
          <a:lstStyle>
            <a:lvl1pPr>
              <a:defRPr sz="3200">
                <a:solidFill>
                  <a:srgbClr val="007B80"/>
                </a:solidFill>
              </a:defRPr>
            </a:lvl1pPr>
          </a:lstStyle>
          <a:p>
            <a:r>
              <a:rPr lang="en-US"/>
              <a:t>Click to edit Master title style</a:t>
            </a:r>
            <a:endParaRPr lang="en-US" dirty="0"/>
          </a:p>
        </p:txBody>
      </p:sp>
      <p:sp>
        <p:nvSpPr>
          <p:cNvPr id="14" name="Content Placeholder 2"/>
          <p:cNvSpPr>
            <a:spLocks noGrp="1"/>
          </p:cNvSpPr>
          <p:nvPr>
            <p:ph sz="quarter" idx="13"/>
          </p:nvPr>
        </p:nvSpPr>
        <p:spPr>
          <a:xfrm>
            <a:off x="838200" y="1457505"/>
            <a:ext cx="5159375" cy="2167128"/>
          </a:xfrm>
        </p:spPr>
        <p:txBody>
          <a:bodyPr/>
          <a:lstStyle/>
          <a:p>
            <a:pPr lvl="0"/>
            <a:r>
              <a:rPr lang="en-US"/>
              <a:t>Edit Master text styles</a:t>
            </a:r>
          </a:p>
          <a:p>
            <a:pPr lvl="1"/>
            <a:r>
              <a:rPr lang="en-US"/>
              <a:t>Second level</a:t>
            </a:r>
          </a:p>
          <a:p>
            <a:pPr lvl="2"/>
            <a:r>
              <a:rPr lang="en-US"/>
              <a:t>Third level</a:t>
            </a:r>
          </a:p>
        </p:txBody>
      </p:sp>
      <p:sp>
        <p:nvSpPr>
          <p:cNvPr id="16" name="Content Placeholder 3"/>
          <p:cNvSpPr>
            <a:spLocks noGrp="1"/>
          </p:cNvSpPr>
          <p:nvPr>
            <p:ph sz="quarter" idx="14"/>
          </p:nvPr>
        </p:nvSpPr>
        <p:spPr>
          <a:xfrm>
            <a:off x="6172200" y="1457095"/>
            <a:ext cx="5181600" cy="2166938"/>
          </a:xfrm>
        </p:spPr>
        <p:txBody>
          <a:bodyPr/>
          <a:lstStyle/>
          <a:p>
            <a:pPr lvl="0"/>
            <a:r>
              <a:rPr lang="en-US"/>
              <a:t>Edit Master text styles</a:t>
            </a:r>
          </a:p>
          <a:p>
            <a:pPr lvl="1"/>
            <a:r>
              <a:rPr lang="en-US"/>
              <a:t>Second level</a:t>
            </a:r>
          </a:p>
          <a:p>
            <a:pPr lvl="2"/>
            <a:r>
              <a:rPr lang="en-US"/>
              <a:t>Third level</a:t>
            </a:r>
          </a:p>
        </p:txBody>
      </p:sp>
      <p:sp>
        <p:nvSpPr>
          <p:cNvPr id="4" name="Content Placeholder 4"/>
          <p:cNvSpPr>
            <a:spLocks noGrp="1"/>
          </p:cNvSpPr>
          <p:nvPr>
            <p:ph sz="half" idx="2"/>
          </p:nvPr>
        </p:nvSpPr>
        <p:spPr>
          <a:xfrm>
            <a:off x="839788" y="4040252"/>
            <a:ext cx="5157787" cy="2168270"/>
          </a:xfrm>
        </p:spPr>
        <p:txBody>
          <a:bodyPr/>
          <a:lstStyle/>
          <a:p>
            <a:pPr lvl="0"/>
            <a:r>
              <a:rPr lang="en-US"/>
              <a:t>Edit Master text styles</a:t>
            </a:r>
          </a:p>
          <a:p>
            <a:pPr lvl="1"/>
            <a:r>
              <a:rPr lang="en-US"/>
              <a:t>Second level</a:t>
            </a:r>
          </a:p>
          <a:p>
            <a:pPr lvl="2"/>
            <a:r>
              <a:rPr lang="en-US"/>
              <a:t>Third level</a:t>
            </a:r>
          </a:p>
        </p:txBody>
      </p:sp>
      <p:sp>
        <p:nvSpPr>
          <p:cNvPr id="6" name="Content Placeholder 5"/>
          <p:cNvSpPr>
            <a:spLocks noGrp="1"/>
          </p:cNvSpPr>
          <p:nvPr>
            <p:ph sz="quarter" idx="4"/>
          </p:nvPr>
        </p:nvSpPr>
        <p:spPr>
          <a:xfrm>
            <a:off x="6172200" y="4040252"/>
            <a:ext cx="5183188" cy="2168270"/>
          </a:xfrm>
        </p:spPr>
        <p:txBody>
          <a:bodyPr/>
          <a:lstStyle/>
          <a:p>
            <a:pPr lvl="0"/>
            <a:r>
              <a:rPr lang="en-US"/>
              <a:t>Edit Master text styles</a:t>
            </a:r>
          </a:p>
          <a:p>
            <a:pPr lvl="1"/>
            <a:r>
              <a:rPr lang="en-US"/>
              <a:t>Second level</a:t>
            </a:r>
          </a:p>
          <a:p>
            <a:pPr lvl="2"/>
            <a:r>
              <a:rPr lang="en-US"/>
              <a:t>Third level</a:t>
            </a:r>
          </a:p>
        </p:txBody>
      </p:sp>
      <p:cxnSp>
        <p:nvCxnSpPr>
          <p:cNvPr id="10" name="Straight Connector 9"/>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838200" y="6356350"/>
            <a:ext cx="2743200" cy="365125"/>
          </a:xfrm>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9" name="Footer Placeholder 3"/>
          <p:cNvSpPr>
            <a:spLocks noGrp="1"/>
          </p:cNvSpPr>
          <p:nvPr>
            <p:ph type="ftr" sz="quarter" idx="11"/>
          </p:nvPr>
        </p:nvSpPr>
        <p:spPr>
          <a:xfrm>
            <a:off x="4038600" y="6356350"/>
            <a:ext cx="4114800" cy="365125"/>
          </a:xfrm>
        </p:spPr>
        <p:txBody>
          <a:bodyPr/>
          <a:lstStyle>
            <a:lvl1pPr>
              <a:defRPr sz="1500">
                <a:solidFill>
                  <a:schemeClr val="tx1"/>
                </a:solidFill>
              </a:defRPr>
            </a:lvl1pPr>
          </a:lstStyle>
          <a:p>
            <a:endParaRPr lang="en-US" dirty="0"/>
          </a:p>
        </p:txBody>
      </p:sp>
      <p:sp>
        <p:nvSpPr>
          <p:cNvPr id="11" name="Slide Number Placeholder 4"/>
          <p:cNvSpPr>
            <a:spLocks noGrp="1"/>
          </p:cNvSpPr>
          <p:nvPr>
            <p:ph type="sldNum" sz="quarter" idx="12"/>
          </p:nvPr>
        </p:nvSpPr>
        <p:spPr>
          <a:xfrm>
            <a:off x="8610600" y="6356350"/>
            <a:ext cx="2743200" cy="365125"/>
          </a:xfrm>
        </p:spPr>
        <p:txBody>
          <a:bodyPr/>
          <a:lstStyle>
            <a:lvl1pPr>
              <a:defRPr sz="1500">
                <a:solidFill>
                  <a:schemeClr val="tx1"/>
                </a:solidFill>
              </a:defRPr>
            </a:lvl1pPr>
          </a:lstStyle>
          <a:p>
            <a:fld id="{8B4A9805-B67D-5D4A-85DC-C8E27BA9210B}" type="slidenum">
              <a:rPr lang="en-US" smtClean="0"/>
              <a:pPr/>
              <a:t>‹#›</a:t>
            </a:fld>
            <a:endParaRPr lang="en-US" dirty="0"/>
          </a:p>
        </p:txBody>
      </p:sp>
    </p:spTree>
    <p:extLst>
      <p:ext uri="{BB962C8B-B14F-4D97-AF65-F5344CB8AC3E}">
        <p14:creationId xmlns:p14="http://schemas.microsoft.com/office/powerpoint/2010/main" val="933367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60957"/>
            <a:ext cx="10515600" cy="624689"/>
          </a:xfrm>
        </p:spPr>
        <p:txBody>
          <a:bodyPr>
            <a:normAutofit/>
          </a:bodyPr>
          <a:lstStyle>
            <a:lvl1pPr algn="ctr">
              <a:defRPr sz="3200">
                <a:solidFill>
                  <a:srgbClr val="007B80"/>
                </a:solidFill>
              </a:defRPr>
            </a:lvl1pPr>
          </a:lstStyle>
          <a:p>
            <a:r>
              <a:rPr lang="en-US"/>
              <a:t>Click to edit Master title style</a:t>
            </a:r>
          </a:p>
        </p:txBody>
      </p:sp>
      <p:sp>
        <p:nvSpPr>
          <p:cNvPr id="3" name="Date Placeholder 2"/>
          <p:cNvSpPr>
            <a:spLocks noGrp="1"/>
          </p:cNvSpPr>
          <p:nvPr>
            <p:ph type="dt" sz="half" idx="10"/>
          </p:nvPr>
        </p:nvSpPr>
        <p:spPr/>
        <p:txBody>
          <a:bodyPr/>
          <a:lstStyle>
            <a:lvl1pPr>
              <a:defRPr sz="1500">
                <a:solidFill>
                  <a:schemeClr val="tx1"/>
                </a:solidFill>
              </a:defRPr>
            </a:lvl1pPr>
          </a:lstStyle>
          <a:p>
            <a:fld id="{2EDA089A-53A7-3F43-88BD-596888B644C3}" type="datetimeFigureOut">
              <a:rPr lang="en-US" smtClean="0"/>
              <a:pPr/>
              <a:t>3/3/2021</a:t>
            </a:fld>
            <a:endParaRPr lang="en-US" dirty="0"/>
          </a:p>
        </p:txBody>
      </p:sp>
      <p:sp>
        <p:nvSpPr>
          <p:cNvPr id="4" name="Footer Placeholder 3"/>
          <p:cNvSpPr>
            <a:spLocks noGrp="1"/>
          </p:cNvSpPr>
          <p:nvPr>
            <p:ph type="ftr" sz="quarter" idx="11"/>
          </p:nvPr>
        </p:nvSpPr>
        <p:spPr/>
        <p:txBody>
          <a:bodyPr/>
          <a:lstStyle>
            <a:lvl1pPr>
              <a:defRPr sz="1500">
                <a:solidFill>
                  <a:schemeClr val="tx1"/>
                </a:solidFill>
              </a:defRPr>
            </a:lvl1pPr>
          </a:lstStyle>
          <a:p>
            <a:endParaRPr lang="en-US" dirty="0"/>
          </a:p>
        </p:txBody>
      </p:sp>
      <p:sp>
        <p:nvSpPr>
          <p:cNvPr id="5" name="Slide Number Placeholder 4"/>
          <p:cNvSpPr>
            <a:spLocks noGrp="1"/>
          </p:cNvSpPr>
          <p:nvPr>
            <p:ph type="sldNum" sz="quarter" idx="12"/>
          </p:nvPr>
        </p:nvSpPr>
        <p:spPr/>
        <p:txBody>
          <a:bodyPr/>
          <a:lstStyle>
            <a:lvl1pPr>
              <a:defRPr sz="1500">
                <a:solidFill>
                  <a:schemeClr val="tx1"/>
                </a:solidFill>
              </a:defRPr>
            </a:lvl1pPr>
          </a:lstStyle>
          <a:p>
            <a:fld id="{8B4A9805-B67D-5D4A-85DC-C8E27BA9210B}" type="slidenum">
              <a:rPr lang="en-US" smtClean="0"/>
              <a:pPr/>
              <a:t>‹#›</a:t>
            </a:fld>
            <a:endParaRPr lang="en-US" dirty="0"/>
          </a:p>
        </p:txBody>
      </p:sp>
      <p:cxnSp>
        <p:nvCxnSpPr>
          <p:cNvPr id="6" name="Straight Connector 5"/>
          <p:cNvCxnSpPr/>
          <p:nvPr userDrawn="1"/>
        </p:nvCxnSpPr>
        <p:spPr>
          <a:xfrm flipV="1">
            <a:off x="914401" y="1257300"/>
            <a:ext cx="10387519" cy="25150"/>
          </a:xfrm>
          <a:prstGeom prst="line">
            <a:avLst/>
          </a:prstGeom>
          <a:ln>
            <a:solidFill>
              <a:srgbClr val="58697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9031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657761"/>
            <a:ext cx="10515600" cy="62468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14400" y="1453896"/>
            <a:ext cx="10515600" cy="493614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DA089A-53A7-3F43-88BD-596888B644C3}" type="datetimeFigureOut">
              <a:rPr lang="en-US" smtClean="0"/>
              <a:pPr/>
              <a:t>3/3/2021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4A9805-B67D-5D4A-85DC-C8E27BA9210B}" type="slidenum">
              <a:rPr lang="en-US" smtClean="0"/>
              <a:pPr/>
              <a:t>‹#›</a:t>
            </a:fld>
            <a:endParaRPr lang="en-US"/>
          </a:p>
        </p:txBody>
      </p:sp>
    </p:spTree>
    <p:extLst>
      <p:ext uri="{BB962C8B-B14F-4D97-AF65-F5344CB8AC3E}">
        <p14:creationId xmlns:p14="http://schemas.microsoft.com/office/powerpoint/2010/main" val="167455242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5" r:id="rId3"/>
    <p:sldLayoutId id="2147483666" r:id="rId4"/>
    <p:sldLayoutId id="2147483664" r:id="rId5"/>
    <p:sldLayoutId id="2147483651" r:id="rId6"/>
    <p:sldLayoutId id="2147483652" r:id="rId7"/>
    <p:sldLayoutId id="2147483653" r:id="rId8"/>
    <p:sldLayoutId id="2147483654" r:id="rId9"/>
    <p:sldLayoutId id="2147483656" r:id="rId10"/>
    <p:sldLayoutId id="2147483657" r:id="rId11"/>
    <p:sldLayoutId id="2147483658" r:id="rId12"/>
    <p:sldLayoutId id="2147483659" r:id="rId13"/>
    <p:sldLayoutId id="2147483650" r:id="rId14"/>
    <p:sldLayoutId id="2147483662" r:id="rId15"/>
    <p:sldLayoutId id="2147483663" r:id="rId16"/>
  </p:sldLayoutIdLst>
  <p:txStyles>
    <p:titleStyle>
      <a:lvl1pPr algn="l" defTabSz="914400" rtl="0" eaLnBrk="1" latinLnBrk="0" hangingPunct="1">
        <a:lnSpc>
          <a:spcPct val="90000"/>
        </a:lnSpc>
        <a:spcBef>
          <a:spcPct val="0"/>
        </a:spcBef>
        <a:buNone/>
        <a:defRPr sz="3200" b="1" i="0" kern="1200">
          <a:solidFill>
            <a:srgbClr val="007B80"/>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58697D"/>
          </a:solidFill>
          <a:latin typeface="+mj-lt"/>
          <a:ea typeface="Calibri" charset="0"/>
          <a:cs typeface="Calibri" charset="0"/>
        </a:defRPr>
      </a:lvl1pPr>
      <a:lvl2pPr marL="685800" indent="-228600" algn="l" defTabSz="914400" rtl="0" eaLnBrk="1" latinLnBrk="0" hangingPunct="1">
        <a:lnSpc>
          <a:spcPct val="90000"/>
        </a:lnSpc>
        <a:spcBef>
          <a:spcPts val="500"/>
        </a:spcBef>
        <a:buFont typeface="Arial"/>
        <a:buChar char="•"/>
        <a:defRPr sz="2400" kern="1200">
          <a:solidFill>
            <a:srgbClr val="58697D"/>
          </a:solidFill>
          <a:latin typeface="+mj-lt"/>
          <a:ea typeface="Calibri" charset="0"/>
          <a:cs typeface="Calibri" charset="0"/>
        </a:defRPr>
      </a:lvl2pPr>
      <a:lvl3pPr marL="1143000" indent="-228600" algn="l" defTabSz="914400" rtl="0" eaLnBrk="1" latinLnBrk="0" hangingPunct="1">
        <a:lnSpc>
          <a:spcPct val="90000"/>
        </a:lnSpc>
        <a:spcBef>
          <a:spcPts val="500"/>
        </a:spcBef>
        <a:buFont typeface="Arial"/>
        <a:buChar char="•"/>
        <a:defRPr sz="2000" kern="1200">
          <a:solidFill>
            <a:srgbClr val="58697D"/>
          </a:solidFill>
          <a:latin typeface="+mj-lt"/>
          <a:ea typeface="Calibri" charset="0"/>
          <a:cs typeface="Calibri" charset="0"/>
        </a:defRPr>
      </a:lvl3pPr>
      <a:lvl4pPr marL="1600200" indent="-228600" algn="l" defTabSz="914400" rtl="0" eaLnBrk="1" latinLnBrk="0" hangingPunct="1">
        <a:lnSpc>
          <a:spcPct val="90000"/>
        </a:lnSpc>
        <a:spcBef>
          <a:spcPts val="500"/>
        </a:spcBef>
        <a:buFont typeface="Arial"/>
        <a:buChar char="•"/>
        <a:defRPr sz="1800" kern="1200">
          <a:solidFill>
            <a:srgbClr val="58697D"/>
          </a:solidFill>
          <a:latin typeface="+mj-lt"/>
          <a:ea typeface="Calibri" charset="0"/>
          <a:cs typeface="Calibri" charset="0"/>
        </a:defRPr>
      </a:lvl4pPr>
      <a:lvl5pPr marL="2057400" indent="-228600" algn="l" defTabSz="914400" rtl="0" eaLnBrk="1" latinLnBrk="0" hangingPunct="1">
        <a:lnSpc>
          <a:spcPct val="90000"/>
        </a:lnSpc>
        <a:spcBef>
          <a:spcPts val="500"/>
        </a:spcBef>
        <a:buFont typeface="Arial"/>
        <a:buChar char="•"/>
        <a:defRPr sz="1800" kern="1200">
          <a:solidFill>
            <a:srgbClr val="58697D"/>
          </a:solidFill>
          <a:latin typeface="+mj-lt"/>
          <a:ea typeface="Calibri" charset="0"/>
          <a:cs typeface="Calibri"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en-US"/>
              <a:t>CHAPTER 14</a:t>
            </a:r>
            <a:endParaRPr lang="en-US" dirty="0"/>
          </a:p>
        </p:txBody>
      </p:sp>
      <p:sp>
        <p:nvSpPr>
          <p:cNvPr id="3" name="Subtitle 2"/>
          <p:cNvSpPr>
            <a:spLocks noGrp="1"/>
          </p:cNvSpPr>
          <p:nvPr>
            <p:ph type="subTitle" idx="1"/>
          </p:nvPr>
        </p:nvSpPr>
        <p:spPr/>
        <p:txBody>
          <a:bodyPr/>
          <a:lstStyle/>
          <a:p>
            <a:r>
              <a:rPr lang="en-US"/>
              <a:t>Domestic Policy</a:t>
            </a:r>
            <a:endParaRPr lang="en-US" dirty="0"/>
          </a:p>
        </p:txBody>
      </p:sp>
      <p:pic>
        <p:nvPicPr>
          <p:cNvPr id="13" name="Picture Placeholder 12" descr="Cover of We the People, Thirteenth Essentials Edition">
            <a:extLst>
              <a:ext uri="{FF2B5EF4-FFF2-40B4-BE49-F238E27FC236}">
                <a16:creationId xmlns:a16="http://schemas.microsoft.com/office/drawing/2014/main" id="{D21EF627-B121-BB40-A516-2629AE4E1765}"/>
              </a:ext>
            </a:extLst>
          </p:cNvPr>
          <p:cNvPicPr>
            <a:picLocks noGrp="1" noChangeAspect="1"/>
          </p:cNvPicPr>
          <p:nvPr>
            <p:ph type="pic" sz="quarter" idx="13"/>
          </p:nvPr>
        </p:nvPicPr>
        <p:blipFill>
          <a:blip r:embed="rId2"/>
          <a:srcRect t="11" b="11"/>
          <a:stretch>
            <a:fillRect/>
          </a:stretch>
        </p:blipFill>
        <p:spPr/>
      </p:pic>
      <p:sp>
        <p:nvSpPr>
          <p:cNvPr id="14" name="Footer Placeholder 13">
            <a:extLst>
              <a:ext uri="{FF2B5EF4-FFF2-40B4-BE49-F238E27FC236}">
                <a16:creationId xmlns:a16="http://schemas.microsoft.com/office/drawing/2014/main" id="{477B5BAC-F450-8240-961E-2E201074041B}"/>
              </a:ext>
            </a:extLst>
          </p:cNvPr>
          <p:cNvSpPr>
            <a:spLocks noGrp="1"/>
          </p:cNvSpPr>
          <p:nvPr>
            <p:ph type="ftr" sz="quarter" idx="15"/>
          </p:nvPr>
        </p:nvSpPr>
        <p:spPr/>
        <p:txBody>
          <a:bodyPr/>
          <a:lstStyle/>
          <a:p>
            <a:r>
              <a:rPr lang="en-US"/>
              <a:t>Copyright © 2021 W. W. Norton &amp; Company, Inc.</a:t>
            </a:r>
            <a:endParaRPr lang="en-US" dirty="0"/>
          </a:p>
        </p:txBody>
      </p:sp>
    </p:spTree>
    <p:extLst>
      <p:ext uri="{BB962C8B-B14F-4D97-AF65-F5344CB8AC3E}">
        <p14:creationId xmlns:p14="http://schemas.microsoft.com/office/powerpoint/2010/main" val="544821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AD3B-8229-4A9C-99B0-57C6707551B6}"/>
              </a:ext>
            </a:extLst>
          </p:cNvPr>
          <p:cNvSpPr>
            <a:spLocks noGrp="1"/>
          </p:cNvSpPr>
          <p:nvPr>
            <p:ph type="title"/>
          </p:nvPr>
        </p:nvSpPr>
        <p:spPr/>
        <p:txBody>
          <a:bodyPr/>
          <a:lstStyle/>
          <a:p>
            <a:r>
              <a:rPr lang="en-US"/>
              <a:t>Chair of The Federal Reserve: Jerome Powell</a:t>
            </a:r>
            <a:endParaRPr lang="en-US" dirty="0"/>
          </a:p>
        </p:txBody>
      </p:sp>
      <p:pic>
        <p:nvPicPr>
          <p:cNvPr id="13" name="Content Placeholder 12" descr="Chairman of the Federal Reserve Jerome Powell speaking while seated in front of a digital screen displaying the title, America's widening income inequality. ">
            <a:extLst>
              <a:ext uri="{FF2B5EF4-FFF2-40B4-BE49-F238E27FC236}">
                <a16:creationId xmlns:a16="http://schemas.microsoft.com/office/drawing/2014/main" id="{DAC4499B-0020-DE45-9580-2C76E4CFC2E1}"/>
              </a:ext>
            </a:extLst>
          </p:cNvPr>
          <p:cNvPicPr>
            <a:picLocks noGrp="1" noChangeAspect="1"/>
          </p:cNvPicPr>
          <p:nvPr>
            <p:ph idx="1"/>
          </p:nvPr>
        </p:nvPicPr>
        <p:blipFill>
          <a:blip r:embed="rId3"/>
          <a:stretch>
            <a:fillRect/>
          </a:stretch>
        </p:blipFill>
        <p:spPr>
          <a:xfrm>
            <a:off x="2242840" y="1444625"/>
            <a:ext cx="7730133" cy="5300663"/>
          </a:xfrm>
        </p:spPr>
      </p:pic>
    </p:spTree>
    <p:extLst>
      <p:ext uri="{BB962C8B-B14F-4D97-AF65-F5344CB8AC3E}">
        <p14:creationId xmlns:p14="http://schemas.microsoft.com/office/powerpoint/2010/main" val="2372097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91726-19A3-4EE9-AEAE-C272BDE690DC}"/>
              </a:ext>
            </a:extLst>
          </p:cNvPr>
          <p:cNvSpPr>
            <a:spLocks noGrp="1"/>
          </p:cNvSpPr>
          <p:nvPr>
            <p:ph type="title"/>
          </p:nvPr>
        </p:nvSpPr>
        <p:spPr/>
        <p:txBody>
          <a:bodyPr/>
          <a:lstStyle/>
          <a:p>
            <a:r>
              <a:rPr lang="en-US" dirty="0"/>
              <a:t>Regulation and Antitrust Policy</a:t>
            </a:r>
          </a:p>
        </p:txBody>
      </p:sp>
      <p:sp>
        <p:nvSpPr>
          <p:cNvPr id="3" name="Content Placeholder 2">
            <a:extLst>
              <a:ext uri="{FF2B5EF4-FFF2-40B4-BE49-F238E27FC236}">
                <a16:creationId xmlns:a16="http://schemas.microsoft.com/office/drawing/2014/main" id="{5DD1C422-9967-4383-A111-0EA9D5185C4C}"/>
              </a:ext>
            </a:extLst>
          </p:cNvPr>
          <p:cNvSpPr>
            <a:spLocks noGrp="1"/>
          </p:cNvSpPr>
          <p:nvPr>
            <p:ph idx="1"/>
          </p:nvPr>
        </p:nvSpPr>
        <p:spPr>
          <a:xfrm>
            <a:off x="914401" y="1444766"/>
            <a:ext cx="10387520" cy="5413234"/>
          </a:xfrm>
        </p:spPr>
        <p:txBody>
          <a:bodyPr>
            <a:normAutofit/>
          </a:bodyPr>
          <a:lstStyle/>
          <a:p>
            <a:pPr>
              <a:lnSpc>
                <a:spcPct val="100000"/>
              </a:lnSpc>
              <a:spcBef>
                <a:spcPts val="600"/>
              </a:spcBef>
            </a:pPr>
            <a:r>
              <a:rPr lang="en-US" dirty="0"/>
              <a:t>The government is also involved in regulation and </a:t>
            </a:r>
            <a:r>
              <a:rPr lang="en-US" b="1" dirty="0"/>
              <a:t>antitrust policy</a:t>
            </a:r>
            <a:r>
              <a:rPr lang="en-US" dirty="0"/>
              <a:t>. </a:t>
            </a:r>
          </a:p>
          <a:p>
            <a:pPr>
              <a:lnSpc>
                <a:spcPct val="100000"/>
              </a:lnSpc>
              <a:spcBef>
                <a:spcPts val="600"/>
              </a:spcBef>
            </a:pPr>
            <a:endParaRPr lang="en-US" sz="100" dirty="0"/>
          </a:p>
          <a:p>
            <a:pPr>
              <a:lnSpc>
                <a:spcPct val="100000"/>
              </a:lnSpc>
              <a:spcBef>
                <a:spcPts val="600"/>
              </a:spcBef>
            </a:pPr>
            <a:r>
              <a:rPr lang="en-US" dirty="0"/>
              <a:t>Antitrust policy is specifically the government’s efforts to regulate large businesses that have established </a:t>
            </a:r>
            <a:r>
              <a:rPr lang="en-US" b="1" dirty="0"/>
              <a:t>monopolies</a:t>
            </a:r>
            <a:r>
              <a:rPr lang="en-US" dirty="0"/>
              <a:t> in some market.</a:t>
            </a:r>
          </a:p>
          <a:p>
            <a:pPr marL="342900" indent="-342900">
              <a:lnSpc>
                <a:spcPct val="100000"/>
              </a:lnSpc>
              <a:spcBef>
                <a:spcPts val="600"/>
              </a:spcBef>
              <a:buFont typeface="Arial" panose="020B0604020202020204" pitchFamily="34" charset="0"/>
              <a:buChar char="•"/>
            </a:pPr>
            <a:r>
              <a:rPr lang="en-US" dirty="0"/>
              <a:t>A </a:t>
            </a:r>
            <a:r>
              <a:rPr lang="en-US" b="1" dirty="0"/>
              <a:t>monopoly </a:t>
            </a:r>
            <a:r>
              <a:rPr lang="en-US" dirty="0"/>
              <a:t>is a single firm in a market that controls all the goods and services of that market, leading to an absence of competition.</a:t>
            </a:r>
          </a:p>
          <a:p>
            <a:pPr>
              <a:lnSpc>
                <a:spcPct val="100000"/>
              </a:lnSpc>
              <a:spcBef>
                <a:spcPts val="600"/>
              </a:spcBef>
            </a:pPr>
            <a:endParaRPr lang="en-US" sz="100" dirty="0"/>
          </a:p>
          <a:p>
            <a:pPr>
              <a:lnSpc>
                <a:spcPct val="100000"/>
              </a:lnSpc>
              <a:spcBef>
                <a:spcPts val="600"/>
              </a:spcBef>
            </a:pPr>
            <a:r>
              <a:rPr lang="en-US" dirty="0"/>
              <a:t>Economic regulation increased in the twentieth century, although </a:t>
            </a:r>
            <a:r>
              <a:rPr lang="en-US" b="1" dirty="0"/>
              <a:t>deregulation</a:t>
            </a:r>
            <a:r>
              <a:rPr lang="en-US" dirty="0"/>
              <a:t> gained popularity in the 1980s and 1990s, especially among the Republican presidents of the decade.</a:t>
            </a:r>
          </a:p>
        </p:txBody>
      </p:sp>
    </p:spTree>
    <p:extLst>
      <p:ext uri="{BB962C8B-B14F-4D97-AF65-F5344CB8AC3E}">
        <p14:creationId xmlns:p14="http://schemas.microsoft.com/office/powerpoint/2010/main" val="2141584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normAutofit/>
          </a:bodyPr>
          <a:lstStyle/>
          <a:p>
            <a:r>
              <a:rPr lang="en-US" altLang="en-US" dirty="0"/>
              <a:t>Should the Government Intervene in the Economy?</a:t>
            </a:r>
          </a:p>
        </p:txBody>
      </p:sp>
      <p:sp>
        <p:nvSpPr>
          <p:cNvPr id="43010" name="Content Placeholder 2"/>
          <p:cNvSpPr>
            <a:spLocks noGrp="1"/>
          </p:cNvSpPr>
          <p:nvPr>
            <p:ph idx="1"/>
          </p:nvPr>
        </p:nvSpPr>
        <p:spPr/>
        <p:txBody>
          <a:bodyPr/>
          <a:lstStyle/>
          <a:p>
            <a:r>
              <a:rPr lang="en-US" altLang="en-US" dirty="0"/>
              <a:t>Until 1929, most Americans believed government should do little in managing the economy. The country was guided by </a:t>
            </a:r>
            <a:r>
              <a:rPr lang="en-US" altLang="en-US" b="1" dirty="0"/>
              <a:t>laissez-faire capitalism</a:t>
            </a:r>
            <a:r>
              <a:rPr lang="en-US" altLang="en-US" dirty="0"/>
              <a:t>.</a:t>
            </a:r>
          </a:p>
          <a:p>
            <a:pPr lvl="1"/>
            <a:endParaRPr lang="en-US" altLang="en-US" dirty="0"/>
          </a:p>
          <a:p>
            <a:r>
              <a:rPr lang="en-US" altLang="en-US" dirty="0"/>
              <a:t>The Great Depression altered public opinion.</a:t>
            </a:r>
          </a:p>
          <a:p>
            <a:endParaRPr lang="en-US" altLang="en-US" sz="1100" dirty="0"/>
          </a:p>
          <a:p>
            <a:pPr lvl="1"/>
            <a:r>
              <a:rPr lang="en-US" altLang="en-US" dirty="0"/>
              <a:t>Franklin D. Roosevelt (FDR) was elected president in 1932 and he supported action from the federal government to combat the Great Depression.</a:t>
            </a:r>
          </a:p>
          <a:p>
            <a:endParaRPr lang="en-US" altLang="en-US" dirty="0"/>
          </a:p>
        </p:txBody>
      </p:sp>
    </p:spTree>
    <p:extLst>
      <p:ext uri="{BB962C8B-B14F-4D97-AF65-F5344CB8AC3E}">
        <p14:creationId xmlns:p14="http://schemas.microsoft.com/office/powerpoint/2010/main" val="2573366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p:txBody>
          <a:bodyPr>
            <a:normAutofit/>
          </a:bodyPr>
          <a:lstStyle/>
          <a:p>
            <a:r>
              <a:rPr lang="en-US" altLang="en-US" dirty="0"/>
              <a:t>Should the Government Intervene in the Economy? Keynes</a:t>
            </a:r>
          </a:p>
        </p:txBody>
      </p:sp>
      <p:sp>
        <p:nvSpPr>
          <p:cNvPr id="45058" name="Content Placeholder 2"/>
          <p:cNvSpPr>
            <a:spLocks noGrp="1"/>
          </p:cNvSpPr>
          <p:nvPr>
            <p:ph idx="1"/>
          </p:nvPr>
        </p:nvSpPr>
        <p:spPr/>
        <p:txBody>
          <a:bodyPr/>
          <a:lstStyle/>
          <a:p>
            <a:r>
              <a:rPr lang="en-US" altLang="en-US" b="1" dirty="0"/>
              <a:t>Keynesian</a:t>
            </a:r>
            <a:r>
              <a:rPr lang="en-US" altLang="en-US" dirty="0"/>
              <a:t> economics is named after John Maynard Keynes.</a:t>
            </a:r>
          </a:p>
          <a:p>
            <a:endParaRPr lang="en-US" altLang="en-US" dirty="0"/>
          </a:p>
          <a:p>
            <a:pPr lvl="1"/>
            <a:r>
              <a:rPr lang="en-US" altLang="en-US" dirty="0"/>
              <a:t>Keynesians argue that government can stimulate the economy by increasing public spending or cutting taxes.</a:t>
            </a:r>
          </a:p>
          <a:p>
            <a:pPr lvl="2"/>
            <a:endParaRPr lang="en-US" altLang="en-US" dirty="0"/>
          </a:p>
          <a:p>
            <a:pPr lvl="1"/>
            <a:r>
              <a:rPr lang="en-US" altLang="en-US" dirty="0"/>
              <a:t>The government stimulates demand; this creates increased production, which pulls the economy out of recession. </a:t>
            </a:r>
          </a:p>
          <a:p>
            <a:pPr lvl="2"/>
            <a:endParaRPr lang="en-US" altLang="en-US" dirty="0"/>
          </a:p>
          <a:p>
            <a:endParaRPr lang="en-US" altLang="en-US" dirty="0"/>
          </a:p>
        </p:txBody>
      </p:sp>
    </p:spTree>
    <p:extLst>
      <p:ext uri="{BB962C8B-B14F-4D97-AF65-F5344CB8AC3E}">
        <p14:creationId xmlns:p14="http://schemas.microsoft.com/office/powerpoint/2010/main" val="1740586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EC056-A57D-42BD-B39B-FF3CE25E8983}"/>
              </a:ext>
            </a:extLst>
          </p:cNvPr>
          <p:cNvSpPr>
            <a:spLocks noGrp="1"/>
          </p:cNvSpPr>
          <p:nvPr>
            <p:ph type="title"/>
          </p:nvPr>
        </p:nvSpPr>
        <p:spPr/>
        <p:txBody>
          <a:bodyPr/>
          <a:lstStyle/>
          <a:p>
            <a:r>
              <a:rPr lang="en-US" dirty="0"/>
              <a:t>CARES Act Funding</a:t>
            </a:r>
          </a:p>
        </p:txBody>
      </p:sp>
      <p:pic>
        <p:nvPicPr>
          <p:cNvPr id="5" name="Content Placeholder 4" descr="Nancy Pelosi, standing in between two other Congressional leaders, holds up two leafs of a bill as part of a bill enrollment ceremony.">
            <a:extLst>
              <a:ext uri="{FF2B5EF4-FFF2-40B4-BE49-F238E27FC236}">
                <a16:creationId xmlns:a16="http://schemas.microsoft.com/office/drawing/2014/main" id="{49F7E385-6AAC-6147-891B-22F9CDECCD6C}"/>
              </a:ext>
            </a:extLst>
          </p:cNvPr>
          <p:cNvPicPr>
            <a:picLocks noGrp="1" noChangeAspect="1"/>
          </p:cNvPicPr>
          <p:nvPr>
            <p:ph idx="1"/>
          </p:nvPr>
        </p:nvPicPr>
        <p:blipFill>
          <a:blip r:embed="rId3"/>
          <a:stretch>
            <a:fillRect/>
          </a:stretch>
        </p:blipFill>
        <p:spPr>
          <a:xfrm>
            <a:off x="2231797" y="1444625"/>
            <a:ext cx="7752219" cy="5300663"/>
          </a:xfrm>
        </p:spPr>
      </p:pic>
    </p:spTree>
    <p:extLst>
      <p:ext uri="{BB962C8B-B14F-4D97-AF65-F5344CB8AC3E}">
        <p14:creationId xmlns:p14="http://schemas.microsoft.com/office/powerpoint/2010/main" val="1577654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850361" y="146209"/>
            <a:ext cx="10515599" cy="1231650"/>
          </a:xfrm>
        </p:spPr>
        <p:txBody>
          <a:bodyPr>
            <a:normAutofit/>
          </a:bodyPr>
          <a:lstStyle/>
          <a:p>
            <a:r>
              <a:rPr lang="en-US" altLang="en-US" dirty="0"/>
              <a:t>Should the Government Intervene in the Economy? </a:t>
            </a:r>
            <a:br>
              <a:rPr lang="en-US" altLang="en-US" dirty="0"/>
            </a:br>
            <a:r>
              <a:rPr lang="en-US" altLang="en-US" dirty="0"/>
              <a:t>Other Philosophies</a:t>
            </a:r>
          </a:p>
        </p:txBody>
      </p:sp>
      <p:sp>
        <p:nvSpPr>
          <p:cNvPr id="47106" name="Content Placeholder 2"/>
          <p:cNvSpPr>
            <a:spLocks noGrp="1"/>
          </p:cNvSpPr>
          <p:nvPr>
            <p:ph idx="1"/>
          </p:nvPr>
        </p:nvSpPr>
        <p:spPr/>
        <p:txBody>
          <a:bodyPr/>
          <a:lstStyle/>
          <a:p>
            <a:pPr>
              <a:lnSpc>
                <a:spcPct val="100000"/>
              </a:lnSpc>
            </a:pPr>
            <a:r>
              <a:rPr lang="en-US" altLang="en-US" dirty="0"/>
              <a:t>A growing number of Republicans began to reject Keynesian philosophy in the 1980s.</a:t>
            </a:r>
            <a:endParaRPr lang="en-US" altLang="en-US" sz="1100" dirty="0"/>
          </a:p>
          <a:p>
            <a:pPr lvl="1">
              <a:lnSpc>
                <a:spcPct val="100000"/>
              </a:lnSpc>
            </a:pPr>
            <a:r>
              <a:rPr lang="en-US" altLang="en-US" dirty="0"/>
              <a:t>They argued that to produce the best economic results, markets should be free from government intervention.</a:t>
            </a:r>
          </a:p>
          <a:p>
            <a:pPr lvl="1">
              <a:lnSpc>
                <a:spcPct val="100000"/>
              </a:lnSpc>
            </a:pPr>
            <a:r>
              <a:rPr lang="en-US" altLang="ja-JP" b="1" dirty="0"/>
              <a:t>Supply-side economics</a:t>
            </a:r>
            <a:r>
              <a:rPr lang="en-US" altLang="ja-JP" dirty="0"/>
              <a:t> and a desire to lower taxes became core components of the Republican Party’s policies.</a:t>
            </a:r>
            <a:endParaRPr lang="en-US" altLang="ja-JP" b="1" dirty="0"/>
          </a:p>
          <a:p>
            <a:pPr>
              <a:lnSpc>
                <a:spcPct val="100000"/>
              </a:lnSpc>
            </a:pPr>
            <a:endParaRPr lang="en-US" altLang="en-US" sz="1100" dirty="0"/>
          </a:p>
          <a:p>
            <a:pPr>
              <a:lnSpc>
                <a:spcPct val="100000"/>
              </a:lnSpc>
            </a:pPr>
            <a:r>
              <a:rPr lang="en-US" altLang="en-US" dirty="0"/>
              <a:t>However, Democrats continued to believe in government’s role in the economy and in the value of government spending.</a:t>
            </a:r>
          </a:p>
          <a:p>
            <a:endParaRPr lang="en-US" altLang="en-US" dirty="0"/>
          </a:p>
        </p:txBody>
      </p:sp>
    </p:spTree>
    <p:extLst>
      <p:ext uri="{BB962C8B-B14F-4D97-AF65-F5344CB8AC3E}">
        <p14:creationId xmlns:p14="http://schemas.microsoft.com/office/powerpoint/2010/main" val="1697266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F0BB1-DB8B-456E-ADD8-29DA17FE6E84}"/>
              </a:ext>
            </a:extLst>
          </p:cNvPr>
          <p:cNvSpPr>
            <a:spLocks noGrp="1"/>
          </p:cNvSpPr>
          <p:nvPr>
            <p:ph type="title"/>
          </p:nvPr>
        </p:nvSpPr>
        <p:spPr/>
        <p:txBody>
          <a:bodyPr/>
          <a:lstStyle/>
          <a:p>
            <a:r>
              <a:rPr lang="en-US" dirty="0"/>
              <a:t>Spending and Regulation</a:t>
            </a:r>
          </a:p>
        </p:txBody>
      </p:sp>
      <p:sp>
        <p:nvSpPr>
          <p:cNvPr id="3" name="Content Placeholder 2">
            <a:extLst>
              <a:ext uri="{FF2B5EF4-FFF2-40B4-BE49-F238E27FC236}">
                <a16:creationId xmlns:a16="http://schemas.microsoft.com/office/drawing/2014/main" id="{6194870B-18D3-4B8A-B145-2C322B37DD4C}"/>
              </a:ext>
            </a:extLst>
          </p:cNvPr>
          <p:cNvSpPr>
            <a:spLocks noGrp="1"/>
          </p:cNvSpPr>
          <p:nvPr>
            <p:ph idx="1"/>
          </p:nvPr>
        </p:nvSpPr>
        <p:spPr/>
        <p:txBody>
          <a:bodyPr>
            <a:noAutofit/>
          </a:bodyPr>
          <a:lstStyle/>
          <a:p>
            <a:pPr>
              <a:lnSpc>
                <a:spcPct val="100000"/>
              </a:lnSpc>
            </a:pPr>
            <a:r>
              <a:rPr lang="en-US" dirty="0"/>
              <a:t>The parties have long battled over government spending. </a:t>
            </a:r>
          </a:p>
          <a:p>
            <a:pPr>
              <a:lnSpc>
                <a:spcPct val="100000"/>
              </a:lnSpc>
            </a:pPr>
            <a:endParaRPr lang="en-US" sz="100" dirty="0"/>
          </a:p>
          <a:p>
            <a:pPr>
              <a:lnSpc>
                <a:spcPct val="100000"/>
              </a:lnSpc>
            </a:pPr>
            <a:r>
              <a:rPr lang="en-US" dirty="0"/>
              <a:t>Republicans argue the government is too big and that spending is excessive. Democrats argue that the government helps provide important support to citizens. </a:t>
            </a:r>
          </a:p>
          <a:p>
            <a:pPr>
              <a:lnSpc>
                <a:spcPct val="100000"/>
              </a:lnSpc>
            </a:pPr>
            <a:endParaRPr lang="en-US" sz="100" dirty="0"/>
          </a:p>
          <a:p>
            <a:pPr>
              <a:lnSpc>
                <a:spcPct val="100000"/>
              </a:lnSpc>
            </a:pPr>
            <a:r>
              <a:rPr lang="en-US" dirty="0"/>
              <a:t>Regulations follows a similar pattern, with Democrats more in favor of government regulation of business than Republicans.</a:t>
            </a:r>
          </a:p>
          <a:p>
            <a:pPr>
              <a:lnSpc>
                <a:spcPct val="100000"/>
              </a:lnSpc>
            </a:pPr>
            <a:endParaRPr lang="en-US" sz="100" dirty="0"/>
          </a:p>
          <a:p>
            <a:pPr>
              <a:lnSpc>
                <a:spcPct val="100000"/>
              </a:lnSpc>
            </a:pPr>
            <a:r>
              <a:rPr lang="en-US" dirty="0"/>
              <a:t>Spending cuts poll well, until people are asked about specific expensive (and usually popular) programs. Because neither party wishes to cut these programs, and because tax increases have been difficult to enact, budget deficits continue to grow.</a:t>
            </a:r>
          </a:p>
        </p:txBody>
      </p:sp>
    </p:spTree>
    <p:extLst>
      <p:ext uri="{BB962C8B-B14F-4D97-AF65-F5344CB8AC3E}">
        <p14:creationId xmlns:p14="http://schemas.microsoft.com/office/powerpoint/2010/main" val="2233205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80156-D567-4DDA-BDE6-924094B4AD8D}"/>
              </a:ext>
            </a:extLst>
          </p:cNvPr>
          <p:cNvSpPr>
            <a:spLocks noGrp="1"/>
          </p:cNvSpPr>
          <p:nvPr>
            <p:ph type="title"/>
          </p:nvPr>
        </p:nvSpPr>
        <p:spPr/>
        <p:txBody>
          <a:bodyPr/>
          <a:lstStyle/>
          <a:p>
            <a:r>
              <a:rPr lang="en-US" dirty="0"/>
              <a:t>Foundation of the Welfare State</a:t>
            </a:r>
          </a:p>
        </p:txBody>
      </p:sp>
      <p:sp>
        <p:nvSpPr>
          <p:cNvPr id="3" name="Text Placeholder 2">
            <a:extLst>
              <a:ext uri="{FF2B5EF4-FFF2-40B4-BE49-F238E27FC236}">
                <a16:creationId xmlns:a16="http://schemas.microsoft.com/office/drawing/2014/main" id="{6D6AA4EE-EB19-BA4E-AED3-193A674AD2C5}"/>
              </a:ext>
            </a:extLst>
          </p:cNvPr>
          <p:cNvSpPr>
            <a:spLocks noGrp="1"/>
          </p:cNvSpPr>
          <p:nvPr>
            <p:ph type="body" sz="half" idx="2"/>
          </p:nvPr>
        </p:nvSpPr>
        <p:spPr>
          <a:xfrm>
            <a:off x="839788" y="2230654"/>
            <a:ext cx="3932237" cy="4627346"/>
          </a:xfrm>
        </p:spPr>
        <p:txBody>
          <a:bodyPr>
            <a:normAutofit/>
          </a:bodyPr>
          <a:lstStyle/>
          <a:p>
            <a:r>
              <a:rPr lang="en-US" sz="2800" b="1" dirty="0"/>
              <a:t>Welfare State</a:t>
            </a:r>
            <a:r>
              <a:rPr lang="en-US" sz="2800" dirty="0"/>
              <a:t>: the collection of policies a nation has to promote and protect the economic and social well-being of its citizens</a:t>
            </a:r>
          </a:p>
          <a:p>
            <a:endParaRPr lang="en-US" sz="2800" dirty="0"/>
          </a:p>
        </p:txBody>
      </p:sp>
      <p:pic>
        <p:nvPicPr>
          <p:cNvPr id="5" name="Content Placeholder 4" descr="In a photo from the 1930s, men in uniform standing behind a table and on a bread truck in front of a long line of people.">
            <a:extLst>
              <a:ext uri="{FF2B5EF4-FFF2-40B4-BE49-F238E27FC236}">
                <a16:creationId xmlns:a16="http://schemas.microsoft.com/office/drawing/2014/main" id="{6E8CB13B-990F-C546-A6C2-FE357EF8EDBD}"/>
              </a:ext>
            </a:extLst>
          </p:cNvPr>
          <p:cNvPicPr>
            <a:picLocks noGrp="1" noChangeAspect="1"/>
          </p:cNvPicPr>
          <p:nvPr>
            <p:ph type="pic" idx="1"/>
          </p:nvPr>
        </p:nvPicPr>
        <p:blipFill>
          <a:blip r:embed="rId3"/>
          <a:stretch>
            <a:fillRect/>
          </a:stretch>
        </p:blipFill>
        <p:spPr>
          <a:xfrm>
            <a:off x="5190668" y="1031488"/>
            <a:ext cx="7001332" cy="4498848"/>
          </a:xfrm>
        </p:spPr>
      </p:pic>
    </p:spTree>
    <p:extLst>
      <p:ext uri="{BB962C8B-B14F-4D97-AF65-F5344CB8AC3E}">
        <p14:creationId xmlns:p14="http://schemas.microsoft.com/office/powerpoint/2010/main" val="701200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3"/>
          <p:cNvSpPr>
            <a:spLocks noGrp="1"/>
          </p:cNvSpPr>
          <p:nvPr>
            <p:ph type="title"/>
          </p:nvPr>
        </p:nvSpPr>
        <p:spPr/>
        <p:txBody>
          <a:bodyPr/>
          <a:lstStyle/>
          <a:p>
            <a:r>
              <a:rPr lang="en-US" altLang="en-US"/>
              <a:t>The Modern Welfare System: Contributory Programs</a:t>
            </a:r>
            <a:endParaRPr lang="en-US" altLang="en-US" dirty="0"/>
          </a:p>
        </p:txBody>
      </p:sp>
      <p:sp>
        <p:nvSpPr>
          <p:cNvPr id="57346" name="Content Placeholder 4"/>
          <p:cNvSpPr>
            <a:spLocks noGrp="1"/>
          </p:cNvSpPr>
          <p:nvPr>
            <p:ph idx="1"/>
          </p:nvPr>
        </p:nvSpPr>
        <p:spPr>
          <a:xfrm>
            <a:off x="914401" y="1405467"/>
            <a:ext cx="10387520" cy="5452533"/>
          </a:xfrm>
        </p:spPr>
        <p:txBody>
          <a:bodyPr>
            <a:noAutofit/>
          </a:bodyPr>
          <a:lstStyle/>
          <a:p>
            <a:pPr>
              <a:spcBef>
                <a:spcPts val="600"/>
              </a:spcBef>
            </a:pPr>
            <a:r>
              <a:rPr lang="en-US" altLang="en-US" dirty="0"/>
              <a:t>One category of welfare programs can be thought of as “mandatory savings.”</a:t>
            </a:r>
          </a:p>
          <a:p>
            <a:pPr>
              <a:spcBef>
                <a:spcPts val="600"/>
              </a:spcBef>
            </a:pPr>
            <a:endParaRPr lang="en-US" altLang="en-US" sz="100" dirty="0"/>
          </a:p>
          <a:p>
            <a:pPr>
              <a:spcBef>
                <a:spcPts val="600"/>
              </a:spcBef>
            </a:pPr>
            <a:r>
              <a:rPr lang="en-US" altLang="en-US" b="1" dirty="0"/>
              <a:t>Contributory programs: </a:t>
            </a:r>
            <a:r>
              <a:rPr lang="en-US" altLang="en-US" dirty="0"/>
              <a:t>social programs financed in whole or in part by taxation or other mandatory contributions by their present or future recipients</a:t>
            </a:r>
            <a:endParaRPr lang="en-US" altLang="en-US" sz="100" dirty="0"/>
          </a:p>
          <a:p>
            <a:pPr lvl="1">
              <a:spcBef>
                <a:spcPts val="600"/>
              </a:spcBef>
            </a:pPr>
            <a:r>
              <a:rPr lang="en-US" altLang="en-US" b="1" dirty="0"/>
              <a:t>Social Security</a:t>
            </a:r>
            <a:r>
              <a:rPr lang="en-US" altLang="en-US" dirty="0"/>
              <a:t>: a contributory welfare program into which working Americans contribute a portion of their wages and from which they receive cash benefits after retirement or if they become disabled</a:t>
            </a:r>
          </a:p>
          <a:p>
            <a:pPr lvl="1">
              <a:spcBef>
                <a:spcPts val="600"/>
              </a:spcBef>
            </a:pPr>
            <a:r>
              <a:rPr lang="en-US" altLang="en-US" b="1" dirty="0"/>
              <a:t>Medicare: </a:t>
            </a:r>
            <a:r>
              <a:rPr lang="en-US" altLang="en-US" dirty="0"/>
              <a:t>a form of national health insurance for the elderly and disabled</a:t>
            </a:r>
          </a:p>
          <a:p>
            <a:pPr lvl="1">
              <a:spcBef>
                <a:spcPts val="600"/>
              </a:spcBef>
            </a:pPr>
            <a:r>
              <a:rPr lang="en-US" altLang="en-US" dirty="0"/>
              <a:t>Unemployment insurance: helps replace lost wages but at a low level</a:t>
            </a:r>
          </a:p>
        </p:txBody>
      </p:sp>
    </p:spTree>
    <p:extLst>
      <p:ext uri="{BB962C8B-B14F-4D97-AF65-F5344CB8AC3E}">
        <p14:creationId xmlns:p14="http://schemas.microsoft.com/office/powerpoint/2010/main" val="23136498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3"/>
          <p:cNvSpPr>
            <a:spLocks noGrp="1"/>
          </p:cNvSpPr>
          <p:nvPr>
            <p:ph type="title"/>
          </p:nvPr>
        </p:nvSpPr>
        <p:spPr/>
        <p:txBody>
          <a:bodyPr>
            <a:normAutofit/>
          </a:bodyPr>
          <a:lstStyle/>
          <a:p>
            <a:r>
              <a:rPr lang="en-US" altLang="en-US"/>
              <a:t>The Modern Welfare System: Contributory Programs, Part 2</a:t>
            </a:r>
            <a:endParaRPr lang="en-US" altLang="en-US" dirty="0"/>
          </a:p>
        </p:txBody>
      </p:sp>
      <p:sp>
        <p:nvSpPr>
          <p:cNvPr id="59394" name="Content Placeholder 4"/>
          <p:cNvSpPr>
            <a:spLocks noGrp="1"/>
          </p:cNvSpPr>
          <p:nvPr>
            <p:ph idx="1"/>
          </p:nvPr>
        </p:nvSpPr>
        <p:spPr/>
        <p:txBody>
          <a:bodyPr>
            <a:normAutofit/>
          </a:bodyPr>
          <a:lstStyle/>
          <a:p>
            <a:r>
              <a:rPr lang="en-US" altLang="en-US" dirty="0"/>
              <a:t>Social Security benefits and costs are adjusted by indexing.</a:t>
            </a:r>
          </a:p>
          <a:p>
            <a:pPr lvl="1"/>
            <a:endParaRPr lang="en-US" altLang="en-US" sz="100" dirty="0"/>
          </a:p>
          <a:p>
            <a:pPr lvl="1"/>
            <a:r>
              <a:rPr lang="en-US" altLang="en-US" b="1" dirty="0"/>
              <a:t>Indexing</a:t>
            </a:r>
            <a:r>
              <a:rPr lang="en-US" altLang="en-US" dirty="0"/>
              <a:t>: a periodic process of adjusting social benefits or wages to account for increases in the cost of living</a:t>
            </a:r>
          </a:p>
          <a:p>
            <a:endParaRPr lang="en-US" altLang="en-US" dirty="0"/>
          </a:p>
          <a:p>
            <a:r>
              <a:rPr lang="en-US" altLang="en-US" dirty="0"/>
              <a:t>Such modifications are based on cost-of-living adjustments (COLAs).</a:t>
            </a:r>
          </a:p>
          <a:p>
            <a:pPr lvl="1"/>
            <a:endParaRPr lang="en-US" altLang="en-US" sz="100" dirty="0"/>
          </a:p>
          <a:p>
            <a:pPr lvl="1"/>
            <a:r>
              <a:rPr lang="en-US" altLang="en-US" b="1" dirty="0"/>
              <a:t>COLAs</a:t>
            </a:r>
            <a:r>
              <a:rPr lang="en-US" altLang="en-US" dirty="0"/>
              <a:t>: changes made to the level of benefits of a government program based on the rate of inflation</a:t>
            </a:r>
          </a:p>
        </p:txBody>
      </p:sp>
    </p:spTree>
    <p:extLst>
      <p:ext uri="{BB962C8B-B14F-4D97-AF65-F5344CB8AC3E}">
        <p14:creationId xmlns:p14="http://schemas.microsoft.com/office/powerpoint/2010/main" val="209971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3"/>
          <p:cNvSpPr>
            <a:spLocks noGrp="1"/>
          </p:cNvSpPr>
          <p:nvPr>
            <p:ph type="title"/>
          </p:nvPr>
        </p:nvSpPr>
        <p:spPr/>
        <p:txBody>
          <a:bodyPr/>
          <a:lstStyle/>
          <a:p>
            <a:r>
              <a:rPr lang="en-US" altLang="en-US"/>
              <a:t>Domestic Policy</a:t>
            </a:r>
            <a:endParaRPr lang="en-US" altLang="en-US" dirty="0"/>
          </a:p>
        </p:txBody>
      </p:sp>
      <p:pic>
        <p:nvPicPr>
          <p:cNvPr id="12" name="Content Placeholder 11" descr="A sheet of paper with Donald Trump's signature at the bottom, below lines of text.">
            <a:extLst>
              <a:ext uri="{FF2B5EF4-FFF2-40B4-BE49-F238E27FC236}">
                <a16:creationId xmlns:a16="http://schemas.microsoft.com/office/drawing/2014/main" id="{6CC74F87-6931-384B-8F63-09111E879750}"/>
              </a:ext>
            </a:extLst>
          </p:cNvPr>
          <p:cNvPicPr>
            <a:picLocks noGrp="1" noChangeAspect="1"/>
          </p:cNvPicPr>
          <p:nvPr>
            <p:ph idx="1"/>
          </p:nvPr>
        </p:nvPicPr>
        <p:blipFill>
          <a:blip r:embed="rId3"/>
          <a:stretch>
            <a:fillRect/>
          </a:stretch>
        </p:blipFill>
        <p:spPr>
          <a:xfrm>
            <a:off x="2237240" y="1444625"/>
            <a:ext cx="7741333" cy="5300663"/>
          </a:xfrm>
        </p:spPr>
      </p:pic>
    </p:spTree>
    <p:extLst>
      <p:ext uri="{BB962C8B-B14F-4D97-AF65-F5344CB8AC3E}">
        <p14:creationId xmlns:p14="http://schemas.microsoft.com/office/powerpoint/2010/main" val="33377426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3"/>
          <p:cNvSpPr>
            <a:spLocks noGrp="1"/>
          </p:cNvSpPr>
          <p:nvPr>
            <p:ph type="title"/>
          </p:nvPr>
        </p:nvSpPr>
        <p:spPr/>
        <p:txBody>
          <a:bodyPr>
            <a:normAutofit/>
          </a:bodyPr>
          <a:lstStyle/>
          <a:p>
            <a:r>
              <a:rPr lang="en-US" altLang="en-US"/>
              <a:t>The Modern Welfare System: Noncontributory Programs </a:t>
            </a:r>
            <a:endParaRPr lang="en-US" altLang="en-US" dirty="0"/>
          </a:p>
        </p:txBody>
      </p:sp>
      <p:sp>
        <p:nvSpPr>
          <p:cNvPr id="63490" name="Content Placeholder 4"/>
          <p:cNvSpPr>
            <a:spLocks noGrp="1"/>
          </p:cNvSpPr>
          <p:nvPr>
            <p:ph idx="1"/>
          </p:nvPr>
        </p:nvSpPr>
        <p:spPr/>
        <p:txBody>
          <a:bodyPr>
            <a:normAutofit/>
          </a:bodyPr>
          <a:lstStyle/>
          <a:p>
            <a:pPr>
              <a:lnSpc>
                <a:spcPct val="100000"/>
              </a:lnSpc>
            </a:pPr>
            <a:r>
              <a:rPr lang="en-US" altLang="en-US" dirty="0"/>
              <a:t>Noncontributory programs are also known as “social assistance programs.”</a:t>
            </a:r>
          </a:p>
          <a:p>
            <a:pPr>
              <a:lnSpc>
                <a:spcPct val="100000"/>
              </a:lnSpc>
            </a:pPr>
            <a:endParaRPr lang="en-US" altLang="en-US" dirty="0"/>
          </a:p>
          <a:p>
            <a:pPr>
              <a:lnSpc>
                <a:spcPct val="100000"/>
              </a:lnSpc>
            </a:pPr>
            <a:r>
              <a:rPr lang="en-US" altLang="en-US" b="1" dirty="0"/>
              <a:t>Noncontributory programs</a:t>
            </a:r>
            <a:r>
              <a:rPr lang="en-US" altLang="en-US" dirty="0"/>
              <a:t> are social programs that provide assistance to people on the basis of demonstrated need rather than any contribution they have made.</a:t>
            </a:r>
          </a:p>
          <a:p>
            <a:pPr lvl="1">
              <a:lnSpc>
                <a:spcPct val="100000"/>
              </a:lnSpc>
            </a:pPr>
            <a:r>
              <a:rPr lang="en-US" altLang="en-US" dirty="0"/>
              <a:t>Programs in this category are widely called “</a:t>
            </a:r>
            <a:r>
              <a:rPr lang="en-US" altLang="ja-JP" dirty="0"/>
              <a:t>welfare.”</a:t>
            </a:r>
          </a:p>
          <a:p>
            <a:pPr marL="344487" lvl="1" indent="0">
              <a:lnSpc>
                <a:spcPct val="100000"/>
              </a:lnSpc>
              <a:buNone/>
            </a:pPr>
            <a:endParaRPr lang="en-US" altLang="en-US" sz="100" dirty="0"/>
          </a:p>
          <a:p>
            <a:pPr lvl="1">
              <a:lnSpc>
                <a:spcPct val="100000"/>
              </a:lnSpc>
            </a:pPr>
            <a:r>
              <a:rPr lang="en-US" altLang="en-US" dirty="0"/>
              <a:t>Potential beneficiaries must demonstrate their need via </a:t>
            </a:r>
            <a:r>
              <a:rPr lang="en-US" altLang="en-US" b="1" dirty="0"/>
              <a:t>means testing</a:t>
            </a:r>
            <a:r>
              <a:rPr lang="en-US" altLang="en-US" dirty="0"/>
              <a:t>.</a:t>
            </a:r>
          </a:p>
          <a:p>
            <a:pPr lvl="1">
              <a:lnSpc>
                <a:spcPct val="100000"/>
              </a:lnSpc>
            </a:pPr>
            <a:endParaRPr lang="en-US" altLang="en-US" dirty="0"/>
          </a:p>
        </p:txBody>
      </p:sp>
    </p:spTree>
    <p:extLst>
      <p:ext uri="{BB962C8B-B14F-4D97-AF65-F5344CB8AC3E}">
        <p14:creationId xmlns:p14="http://schemas.microsoft.com/office/powerpoint/2010/main" val="26113469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3"/>
          <p:cNvSpPr>
            <a:spLocks noGrp="1"/>
          </p:cNvSpPr>
          <p:nvPr>
            <p:ph type="title"/>
          </p:nvPr>
        </p:nvSpPr>
        <p:spPr/>
        <p:txBody>
          <a:bodyPr/>
          <a:lstStyle/>
          <a:p>
            <a:r>
              <a:rPr lang="en-US" altLang="en-US"/>
              <a:t>The Modern Welfare System: Medicaid</a:t>
            </a:r>
            <a:endParaRPr lang="en-US" altLang="en-US" dirty="0"/>
          </a:p>
        </p:txBody>
      </p:sp>
      <p:sp>
        <p:nvSpPr>
          <p:cNvPr id="65538" name="Content Placeholder 4"/>
          <p:cNvSpPr>
            <a:spLocks noGrp="1"/>
          </p:cNvSpPr>
          <p:nvPr>
            <p:ph idx="1"/>
          </p:nvPr>
        </p:nvSpPr>
        <p:spPr/>
        <p:txBody>
          <a:bodyPr>
            <a:normAutofit/>
          </a:bodyPr>
          <a:lstStyle/>
          <a:p>
            <a:r>
              <a:rPr lang="en-US" altLang="en-US" b="1" dirty="0"/>
              <a:t>Medicaid </a:t>
            </a:r>
            <a:r>
              <a:rPr lang="en-US" altLang="en-US" dirty="0"/>
              <a:t>is a federally and state-financed, state-operated program providing medical services to low-income people.</a:t>
            </a:r>
          </a:p>
          <a:p>
            <a:pPr lvl="1"/>
            <a:endParaRPr lang="en-US" altLang="en-US" dirty="0"/>
          </a:p>
          <a:p>
            <a:pPr lvl="1"/>
            <a:r>
              <a:rPr lang="en-US" altLang="en-US" dirty="0"/>
              <a:t>Established in 1965, it is the largest single expansion of noncontributory assistance in American history.</a:t>
            </a:r>
          </a:p>
          <a:p>
            <a:pPr marL="344487" lvl="1" indent="0">
              <a:buNone/>
            </a:pPr>
            <a:endParaRPr lang="en-US" altLang="en-US" dirty="0"/>
          </a:p>
        </p:txBody>
      </p:sp>
    </p:spTree>
    <p:extLst>
      <p:ext uri="{BB962C8B-B14F-4D97-AF65-F5344CB8AC3E}">
        <p14:creationId xmlns:p14="http://schemas.microsoft.com/office/powerpoint/2010/main" val="21066847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3"/>
          <p:cNvSpPr>
            <a:spLocks noGrp="1"/>
          </p:cNvSpPr>
          <p:nvPr>
            <p:ph type="title"/>
          </p:nvPr>
        </p:nvSpPr>
        <p:spPr/>
        <p:txBody>
          <a:bodyPr>
            <a:normAutofit fontScale="90000"/>
          </a:bodyPr>
          <a:lstStyle/>
          <a:p>
            <a:r>
              <a:rPr lang="en-US" altLang="en-US" dirty="0"/>
              <a:t>The Modern Welfare System: Other Noncontributory Programs</a:t>
            </a:r>
          </a:p>
        </p:txBody>
      </p:sp>
      <p:sp>
        <p:nvSpPr>
          <p:cNvPr id="67586" name="Content Placeholder 4"/>
          <p:cNvSpPr>
            <a:spLocks noGrp="1"/>
          </p:cNvSpPr>
          <p:nvPr>
            <p:ph idx="1"/>
          </p:nvPr>
        </p:nvSpPr>
        <p:spPr>
          <a:xfrm>
            <a:off x="914401" y="1444766"/>
            <a:ext cx="10387520" cy="5413234"/>
          </a:xfrm>
        </p:spPr>
        <p:txBody>
          <a:bodyPr>
            <a:normAutofit fontScale="92500" lnSpcReduction="10000"/>
          </a:bodyPr>
          <a:lstStyle/>
          <a:p>
            <a:pPr>
              <a:lnSpc>
                <a:spcPct val="110000"/>
              </a:lnSpc>
            </a:pPr>
            <a:r>
              <a:rPr lang="en-US" altLang="en-US" i="1" dirty="0">
                <a:latin typeface="Cambria" panose="02040503050406030204" pitchFamily="18" charset="0"/>
              </a:rPr>
              <a:t>Supplemental Security Income</a:t>
            </a:r>
            <a:r>
              <a:rPr lang="en-US" altLang="en-US" b="1" i="1" dirty="0">
                <a:latin typeface="Cambria" panose="02040503050406030204" pitchFamily="18" charset="0"/>
              </a:rPr>
              <a:t> </a:t>
            </a:r>
            <a:r>
              <a:rPr lang="en-US" altLang="en-US" i="1" dirty="0">
                <a:latin typeface="Cambria" panose="02040503050406030204" pitchFamily="18" charset="0"/>
              </a:rPr>
              <a:t>(SSI) </a:t>
            </a:r>
            <a:r>
              <a:rPr lang="en-US" altLang="en-US" dirty="0">
                <a:latin typeface="Cambria" panose="02040503050406030204" pitchFamily="18" charset="0"/>
              </a:rPr>
              <a:t>provides uniform minimum benefits for elderly, blind, and disabled people.</a:t>
            </a:r>
          </a:p>
          <a:p>
            <a:pPr lvl="1">
              <a:lnSpc>
                <a:spcPct val="110000"/>
              </a:lnSpc>
            </a:pPr>
            <a:endParaRPr lang="en-US" altLang="en-US" sz="100" i="1" dirty="0">
              <a:latin typeface="Cambria" panose="02040503050406030204" pitchFamily="18" charset="0"/>
            </a:endParaRPr>
          </a:p>
          <a:p>
            <a:pPr>
              <a:lnSpc>
                <a:spcPct val="110000"/>
              </a:lnSpc>
            </a:pPr>
            <a:r>
              <a:rPr lang="en-US" altLang="en-US" i="1" dirty="0">
                <a:latin typeface="Cambria" panose="02040503050406030204" pitchFamily="18" charset="0"/>
              </a:rPr>
              <a:t>Temporary Aid to Needy Families</a:t>
            </a:r>
            <a:r>
              <a:rPr lang="en-US" altLang="en-US" b="1" i="1" dirty="0">
                <a:latin typeface="Cambria" panose="02040503050406030204" pitchFamily="18" charset="0"/>
              </a:rPr>
              <a:t> </a:t>
            </a:r>
            <a:r>
              <a:rPr lang="en-US" altLang="en-US" i="1" dirty="0">
                <a:latin typeface="Cambria" panose="02040503050406030204" pitchFamily="18" charset="0"/>
              </a:rPr>
              <a:t>(TANF) </a:t>
            </a:r>
            <a:r>
              <a:rPr lang="en-US" altLang="en-US" dirty="0">
                <a:latin typeface="Cambria" panose="02040503050406030204" pitchFamily="18" charset="0"/>
              </a:rPr>
              <a:t>provides assistance to families with children.</a:t>
            </a:r>
          </a:p>
          <a:p>
            <a:pPr lvl="1">
              <a:lnSpc>
                <a:spcPct val="110000"/>
              </a:lnSpc>
            </a:pPr>
            <a:r>
              <a:rPr lang="en-US" altLang="en-US" dirty="0">
                <a:latin typeface="Cambria" panose="02040503050406030204" pitchFamily="18" charset="0"/>
              </a:rPr>
              <a:t>Benefits vary widely from one state to the next.</a:t>
            </a:r>
          </a:p>
          <a:p>
            <a:pPr lvl="1">
              <a:lnSpc>
                <a:spcPct val="110000"/>
              </a:lnSpc>
            </a:pPr>
            <a:endParaRPr lang="en-US" altLang="en-US" sz="100" dirty="0">
              <a:latin typeface="Cambria" panose="02040503050406030204" pitchFamily="18" charset="0"/>
            </a:endParaRPr>
          </a:p>
          <a:p>
            <a:pPr algn="l">
              <a:lnSpc>
                <a:spcPct val="110000"/>
              </a:lnSpc>
            </a:pPr>
            <a:r>
              <a:rPr lang="en-US" b="1" i="0" u="none" strike="noStrike" baseline="0" dirty="0">
                <a:latin typeface="Cambria" panose="02040503050406030204" pitchFamily="18" charset="0"/>
              </a:rPr>
              <a:t>Supplemental Nutrition Assistance Program</a:t>
            </a:r>
            <a:r>
              <a:rPr lang="en-US" b="0" i="0" u="none" strike="noStrike" baseline="0" dirty="0">
                <a:latin typeface="Cambria" panose="02040503050406030204" pitchFamily="18" charset="0"/>
              </a:rPr>
              <a:t> (SNAP) is the largest antipoverty program, which provides recipients with a debit card for food at most grocery stores; formerly known as food stamps.</a:t>
            </a:r>
          </a:p>
          <a:p>
            <a:pPr algn="l">
              <a:lnSpc>
                <a:spcPct val="110000"/>
              </a:lnSpc>
            </a:pPr>
            <a:endParaRPr lang="en-US" sz="100" b="0" i="0" u="none" strike="noStrike" baseline="0" dirty="0">
              <a:latin typeface="Cambria" panose="02040503050406030204" pitchFamily="18" charset="0"/>
            </a:endParaRPr>
          </a:p>
          <a:p>
            <a:pPr algn="l">
              <a:lnSpc>
                <a:spcPct val="110000"/>
              </a:lnSpc>
            </a:pPr>
            <a:r>
              <a:rPr lang="en-US" altLang="en-US" dirty="0">
                <a:latin typeface="Cambria" panose="02040503050406030204" pitchFamily="18" charset="0"/>
              </a:rPr>
              <a:t>Collectively these programs provide what are called </a:t>
            </a:r>
            <a:r>
              <a:rPr lang="en-US" altLang="en-US" b="1" dirty="0">
                <a:latin typeface="Cambria" panose="02040503050406030204" pitchFamily="18" charset="0"/>
              </a:rPr>
              <a:t>in-kind benefits </a:t>
            </a:r>
            <a:r>
              <a:rPr lang="en-US" altLang="en-US" dirty="0">
                <a:latin typeface="Cambria" panose="02040503050406030204" pitchFamily="18" charset="0"/>
              </a:rPr>
              <a:t>(noncash goods and services provided to needy individuals and families).</a:t>
            </a:r>
          </a:p>
        </p:txBody>
      </p:sp>
    </p:spTree>
    <p:extLst>
      <p:ext uri="{BB962C8B-B14F-4D97-AF65-F5344CB8AC3E}">
        <p14:creationId xmlns:p14="http://schemas.microsoft.com/office/powerpoint/2010/main" val="10686390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1A3CE-9B77-4C09-8447-491FBAE95008}"/>
              </a:ext>
            </a:extLst>
          </p:cNvPr>
          <p:cNvSpPr>
            <a:spLocks noGrp="1"/>
          </p:cNvSpPr>
          <p:nvPr>
            <p:ph type="title"/>
          </p:nvPr>
        </p:nvSpPr>
        <p:spPr/>
        <p:txBody>
          <a:bodyPr/>
          <a:lstStyle/>
          <a:p>
            <a:r>
              <a:rPr lang="en-US" dirty="0"/>
              <a:t>Equality of Opportunity</a:t>
            </a:r>
          </a:p>
        </p:txBody>
      </p:sp>
      <p:sp>
        <p:nvSpPr>
          <p:cNvPr id="3" name="Content Placeholder 2">
            <a:extLst>
              <a:ext uri="{FF2B5EF4-FFF2-40B4-BE49-F238E27FC236}">
                <a16:creationId xmlns:a16="http://schemas.microsoft.com/office/drawing/2014/main" id="{E6A5DC75-2F32-4659-BF86-573C3E883734}"/>
              </a:ext>
            </a:extLst>
          </p:cNvPr>
          <p:cNvSpPr>
            <a:spLocks noGrp="1"/>
          </p:cNvSpPr>
          <p:nvPr>
            <p:ph idx="1"/>
          </p:nvPr>
        </p:nvSpPr>
        <p:spPr/>
        <p:txBody>
          <a:bodyPr>
            <a:normAutofit/>
          </a:bodyPr>
          <a:lstStyle/>
          <a:p>
            <a:r>
              <a:rPr lang="en-US" dirty="0"/>
              <a:t>Part of the purpose of the welfare state is to try to provide </a:t>
            </a:r>
            <a:r>
              <a:rPr lang="en-US" b="1" dirty="0"/>
              <a:t>equality of opportunity</a:t>
            </a:r>
            <a:r>
              <a:rPr lang="en-US" dirty="0"/>
              <a:t> to Americans. </a:t>
            </a:r>
          </a:p>
          <a:p>
            <a:endParaRPr lang="en-US" dirty="0"/>
          </a:p>
          <a:p>
            <a:r>
              <a:rPr lang="en-US" dirty="0"/>
              <a:t>The key policies for doing so are:</a:t>
            </a:r>
          </a:p>
          <a:p>
            <a:pPr marL="914400" lvl="1" indent="-342900">
              <a:buFont typeface="Arial" panose="020B0604020202020204" pitchFamily="34" charset="0"/>
              <a:buChar char="•"/>
            </a:pPr>
            <a:r>
              <a:rPr lang="en-US" dirty="0"/>
              <a:t>education policies</a:t>
            </a:r>
          </a:p>
          <a:p>
            <a:pPr marL="914400" lvl="1" indent="-342900">
              <a:buFont typeface="Arial" panose="020B0604020202020204" pitchFamily="34" charset="0"/>
              <a:buChar char="•"/>
            </a:pPr>
            <a:r>
              <a:rPr lang="en-US" dirty="0"/>
              <a:t>health policies</a:t>
            </a:r>
          </a:p>
          <a:p>
            <a:pPr marL="914400" lvl="1" indent="-342900">
              <a:buFont typeface="Arial" panose="020B0604020202020204" pitchFamily="34" charset="0"/>
              <a:buChar char="•"/>
            </a:pPr>
            <a:r>
              <a:rPr lang="en-US" dirty="0"/>
              <a:t>housing policies</a:t>
            </a:r>
          </a:p>
        </p:txBody>
      </p:sp>
    </p:spTree>
    <p:extLst>
      <p:ext uri="{BB962C8B-B14F-4D97-AF65-F5344CB8AC3E}">
        <p14:creationId xmlns:p14="http://schemas.microsoft.com/office/powerpoint/2010/main" val="1571095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dirty="0"/>
              <a:t>The Modern Welfare System: Tax Expenditures</a:t>
            </a:r>
            <a:endParaRPr lang="en-US" dirty="0"/>
          </a:p>
        </p:txBody>
      </p:sp>
      <p:sp>
        <p:nvSpPr>
          <p:cNvPr id="4" name="Content Placeholder 4"/>
          <p:cNvSpPr>
            <a:spLocks noGrp="1"/>
          </p:cNvSpPr>
          <p:nvPr>
            <p:ph idx="1"/>
          </p:nvPr>
        </p:nvSpPr>
        <p:spPr/>
        <p:txBody>
          <a:bodyPr>
            <a:normAutofit/>
          </a:bodyPr>
          <a:lstStyle/>
          <a:p>
            <a:pPr>
              <a:lnSpc>
                <a:spcPct val="100000"/>
              </a:lnSpc>
            </a:pPr>
            <a:r>
              <a:rPr lang="en-US" altLang="en-US" dirty="0"/>
              <a:t>The United States also provides social welfare benefits through tax breaks.</a:t>
            </a:r>
          </a:p>
          <a:p>
            <a:pPr>
              <a:lnSpc>
                <a:spcPct val="100000"/>
              </a:lnSpc>
            </a:pPr>
            <a:endParaRPr lang="en-US" altLang="en-US" sz="1100" dirty="0"/>
          </a:p>
          <a:p>
            <a:pPr>
              <a:lnSpc>
                <a:spcPct val="100000"/>
              </a:lnSpc>
            </a:pPr>
            <a:r>
              <a:rPr lang="en-US" altLang="en-US" dirty="0"/>
              <a:t>Tax expenditures are credits, deductions, and preferential tax rates that subsidize social welfare.</a:t>
            </a:r>
          </a:p>
          <a:p>
            <a:pPr>
              <a:lnSpc>
                <a:spcPct val="100000"/>
              </a:lnSpc>
            </a:pPr>
            <a:endParaRPr lang="en-US" altLang="en-US" sz="1100" dirty="0"/>
          </a:p>
          <a:p>
            <a:pPr lvl="1">
              <a:lnSpc>
                <a:spcPct val="100000"/>
              </a:lnSpc>
            </a:pPr>
            <a:r>
              <a:rPr lang="en-US" altLang="en-US" dirty="0"/>
              <a:t>This includes employer-funded health insurance and retirement plans.</a:t>
            </a:r>
          </a:p>
          <a:p>
            <a:pPr lvl="1">
              <a:lnSpc>
                <a:spcPct val="100000"/>
              </a:lnSpc>
            </a:pPr>
            <a:r>
              <a:rPr lang="en-US" altLang="en-US" dirty="0"/>
              <a:t>Homeowners can deduct home mortgage interest.</a:t>
            </a:r>
          </a:p>
          <a:p>
            <a:pPr lvl="1">
              <a:lnSpc>
                <a:spcPct val="100000"/>
              </a:lnSpc>
            </a:pPr>
            <a:r>
              <a:rPr lang="en-US" altLang="en-US" dirty="0"/>
              <a:t>These breaks mainly benefit middle- and upper-income people.</a:t>
            </a:r>
          </a:p>
        </p:txBody>
      </p:sp>
    </p:spTree>
    <p:extLst>
      <p:ext uri="{BB962C8B-B14F-4D97-AF65-F5344CB8AC3E}">
        <p14:creationId xmlns:p14="http://schemas.microsoft.com/office/powerpoint/2010/main" val="13821584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Title 1"/>
          <p:cNvSpPr>
            <a:spLocks noGrp="1"/>
          </p:cNvSpPr>
          <p:nvPr>
            <p:ph type="title"/>
          </p:nvPr>
        </p:nvSpPr>
        <p:spPr/>
        <p:txBody>
          <a:bodyPr/>
          <a:lstStyle/>
          <a:p>
            <a:r>
              <a:rPr lang="en-US" altLang="en-US"/>
              <a:t>The Modern Welfare State: TANF Spending</a:t>
            </a:r>
            <a:endParaRPr lang="en-US" altLang="en-US" dirty="0"/>
          </a:p>
        </p:txBody>
      </p:sp>
      <p:pic>
        <p:nvPicPr>
          <p:cNvPr id="6" name="Content Placeholder 4" descr="Figure 14.2 is a color-coded map of the United States titled, Maximum Monthly T A N F Benefits.&#10;The map shows the breakdown by state of monthly spending on T A N F benefits. States that spend below 300 dollars on T A N F benefits each month are the largest group and are found primarily in the South. States that spend 300 to 399 dollars or 400 to 499 dollars are scattered across the Midwest and North. States that spend 500 dollars and above on T A N F benefits are found primarily in the West and Northeast. The data from the map is as follows. Monthly spending on TANF benefits: Below 300 dollars—Arizona, Texas, Oklahoma, Missouri, Arkansas, Louisiana, Indiana, Kentucky, Tennessee, Mississippi, Alabama, Georgia, South Carolina, North Carolina. 300 to 399 dollars Idaho, Nevada, West Virginia, Delaware, Florida. 400 to 499 dollars—Utah, Colorado, New Mexico, North Dakota, Nebraska, Kansas, Iowa, Illinois, Michigan, Ohio, Pennsylvania, Virginia, New Jersey, Maine. 500 dollars and above—Alaska, Hawaii, Washington, Oregon, California, Montana, Wyoming, South Dakota, Minnesota, Wisconsin, Maryland, New York, Vermont, New Hampshire, Massachusetts, Rhode Island, Connecticut, District of Columbia.&#10;SOURCE: Ashley Burnside and Ife Floyd, “More States Raising TANF Benefits to Boost Families’ Economic Security,” December 9, 2019, Center on Budget and Policy Priorities, w w w dot c b p p dot org forward slash sites forward slash default forward slash files forward slash atoms forward slash files forward slash 10-30-14 t a n f dot p d f (accessed 5/9/20).">
            <a:extLst>
              <a:ext uri="{FF2B5EF4-FFF2-40B4-BE49-F238E27FC236}">
                <a16:creationId xmlns:a16="http://schemas.microsoft.com/office/drawing/2014/main" id="{14EEB4CB-0AD0-6840-9F93-5A5FBFCF14EC}"/>
              </a:ext>
            </a:extLst>
          </p:cNvPr>
          <p:cNvPicPr>
            <a:picLocks noGrp="1" noChangeAspect="1"/>
          </p:cNvPicPr>
          <p:nvPr>
            <p:ph type="pic" idx="1"/>
          </p:nvPr>
        </p:nvPicPr>
        <p:blipFill>
          <a:blip r:embed="rId3"/>
          <a:stretch>
            <a:fillRect/>
          </a:stretch>
        </p:blipFill>
        <p:spPr>
          <a:xfrm>
            <a:off x="5033962" y="0"/>
            <a:ext cx="7158038" cy="6858000"/>
          </a:xfrm>
          <a:prstGeom prst="rect">
            <a:avLst/>
          </a:prstGeom>
        </p:spPr>
      </p:pic>
    </p:spTree>
    <p:extLst>
      <p:ext uri="{BB962C8B-B14F-4D97-AF65-F5344CB8AC3E}">
        <p14:creationId xmlns:p14="http://schemas.microsoft.com/office/powerpoint/2010/main" val="3263048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3"/>
          <p:cNvSpPr>
            <a:spLocks noGrp="1"/>
          </p:cNvSpPr>
          <p:nvPr>
            <p:ph type="title"/>
          </p:nvPr>
        </p:nvSpPr>
        <p:spPr/>
        <p:txBody>
          <a:bodyPr>
            <a:normAutofit/>
          </a:bodyPr>
          <a:lstStyle/>
          <a:p>
            <a:r>
              <a:rPr lang="en-US" altLang="en-US" dirty="0"/>
              <a:t>Education Policy</a:t>
            </a:r>
          </a:p>
        </p:txBody>
      </p:sp>
      <p:sp>
        <p:nvSpPr>
          <p:cNvPr id="75778" name="Content Placeholder 4"/>
          <p:cNvSpPr>
            <a:spLocks noGrp="1"/>
          </p:cNvSpPr>
          <p:nvPr>
            <p:ph idx="1"/>
          </p:nvPr>
        </p:nvSpPr>
        <p:spPr/>
        <p:txBody>
          <a:bodyPr>
            <a:normAutofit/>
          </a:bodyPr>
          <a:lstStyle/>
          <a:p>
            <a:pPr>
              <a:lnSpc>
                <a:spcPct val="100000"/>
              </a:lnSpc>
            </a:pPr>
            <a:r>
              <a:rPr lang="en-US" altLang="en-US" dirty="0"/>
              <a:t>Education policies are the single most important force in the distribution and redistribution of opportunity.</a:t>
            </a:r>
          </a:p>
          <a:p>
            <a:pPr>
              <a:lnSpc>
                <a:spcPct val="100000"/>
              </a:lnSpc>
            </a:pPr>
            <a:endParaRPr lang="en-US" altLang="en-US" sz="1100" dirty="0"/>
          </a:p>
          <a:p>
            <a:pPr>
              <a:lnSpc>
                <a:spcPct val="100000"/>
              </a:lnSpc>
            </a:pPr>
            <a:r>
              <a:rPr lang="en-US" altLang="en-US" dirty="0"/>
              <a:t>Education is handled mostly by the state and local governments, but the federal government began to take a larger role in education policy after World War II.</a:t>
            </a:r>
          </a:p>
          <a:p>
            <a:pPr lvl="2">
              <a:lnSpc>
                <a:spcPct val="100000"/>
              </a:lnSpc>
            </a:pPr>
            <a:r>
              <a:rPr lang="en-US" altLang="en-US" dirty="0"/>
              <a:t>GI Bill of Rights of 1944 </a:t>
            </a:r>
          </a:p>
          <a:p>
            <a:pPr lvl="2">
              <a:lnSpc>
                <a:spcPct val="100000"/>
              </a:lnSpc>
            </a:pPr>
            <a:r>
              <a:rPr lang="en-US" altLang="en-US" dirty="0"/>
              <a:t>National Defense Education Act of 1958</a:t>
            </a:r>
          </a:p>
          <a:p>
            <a:pPr lvl="2">
              <a:lnSpc>
                <a:spcPct val="100000"/>
              </a:lnSpc>
            </a:pPr>
            <a:r>
              <a:rPr lang="en-US" altLang="en-US" dirty="0"/>
              <a:t>Elementary and Secondary Education Act of 1965</a:t>
            </a:r>
          </a:p>
        </p:txBody>
      </p:sp>
    </p:spTree>
    <p:extLst>
      <p:ext uri="{BB962C8B-B14F-4D97-AF65-F5344CB8AC3E}">
        <p14:creationId xmlns:p14="http://schemas.microsoft.com/office/powerpoint/2010/main" val="12289688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3"/>
          <p:cNvSpPr>
            <a:spLocks noGrp="1"/>
          </p:cNvSpPr>
          <p:nvPr>
            <p:ph type="title"/>
          </p:nvPr>
        </p:nvSpPr>
        <p:spPr/>
        <p:txBody>
          <a:bodyPr>
            <a:normAutofit/>
          </a:bodyPr>
          <a:lstStyle/>
          <a:p>
            <a:r>
              <a:rPr lang="en-US" altLang="en-US" dirty="0"/>
              <a:t>Education Policy in Recent Years</a:t>
            </a:r>
          </a:p>
        </p:txBody>
      </p:sp>
      <p:sp>
        <p:nvSpPr>
          <p:cNvPr id="77826" name="Content Placeholder 4"/>
          <p:cNvSpPr>
            <a:spLocks noGrp="1"/>
          </p:cNvSpPr>
          <p:nvPr>
            <p:ph idx="1"/>
          </p:nvPr>
        </p:nvSpPr>
        <p:spPr/>
        <p:txBody>
          <a:bodyPr>
            <a:normAutofit/>
          </a:bodyPr>
          <a:lstStyle/>
          <a:p>
            <a:pPr>
              <a:lnSpc>
                <a:spcPct val="100000"/>
              </a:lnSpc>
            </a:pPr>
            <a:r>
              <a:rPr lang="en-US" altLang="en-US" dirty="0"/>
              <a:t>2001’s No Child Left Behind (NCLB) Act marked a major shift in federal involvement in K–12 education policy:</a:t>
            </a:r>
          </a:p>
          <a:p>
            <a:pPr marL="342900" indent="-342900">
              <a:lnSpc>
                <a:spcPct val="100000"/>
              </a:lnSpc>
              <a:buFont typeface="Arial" panose="020B0604020202020204" pitchFamily="34" charset="0"/>
              <a:buChar char="•"/>
            </a:pPr>
            <a:r>
              <a:rPr lang="en-US" altLang="en-US" dirty="0"/>
              <a:t>combined the goals of higher standards and equality of opportunity</a:t>
            </a:r>
          </a:p>
          <a:p>
            <a:pPr marL="342900" indent="-342900">
              <a:lnSpc>
                <a:spcPct val="100000"/>
              </a:lnSpc>
              <a:buFont typeface="Arial" panose="020B0604020202020204" pitchFamily="34" charset="0"/>
              <a:buChar char="•"/>
            </a:pPr>
            <a:r>
              <a:rPr lang="en-US" altLang="en-US" dirty="0"/>
              <a:t>aimed to improve standards through stronger federal requirements for student testing and school accountability</a:t>
            </a:r>
          </a:p>
          <a:p>
            <a:pPr marL="342900" indent="-342900">
              <a:lnSpc>
                <a:spcPct val="100000"/>
              </a:lnSpc>
              <a:buFont typeface="Arial" panose="020B0604020202020204" pitchFamily="34" charset="0"/>
              <a:buChar char="•"/>
            </a:pPr>
            <a:r>
              <a:rPr lang="en-US" altLang="en-US" dirty="0"/>
              <a:t>ultimately generated significant controversy and was criticized by teachers and states</a:t>
            </a:r>
          </a:p>
          <a:p>
            <a:pPr lvl="3"/>
            <a:endParaRPr lang="en-US" altLang="en-US" sz="2400" dirty="0"/>
          </a:p>
          <a:p>
            <a:pPr lvl="3"/>
            <a:endParaRPr lang="en-US" altLang="en-US" sz="2400" dirty="0"/>
          </a:p>
          <a:p>
            <a:pPr lvl="2"/>
            <a:endParaRPr lang="en-US" altLang="en-US" sz="2400" dirty="0"/>
          </a:p>
          <a:p>
            <a:pPr lvl="4"/>
            <a:endParaRPr lang="en-US" altLang="en-US" sz="2400" dirty="0"/>
          </a:p>
          <a:p>
            <a:pPr lvl="1"/>
            <a:endParaRPr lang="en-US" altLang="en-US" dirty="0"/>
          </a:p>
        </p:txBody>
      </p:sp>
    </p:spTree>
    <p:extLst>
      <p:ext uri="{BB962C8B-B14F-4D97-AF65-F5344CB8AC3E}">
        <p14:creationId xmlns:p14="http://schemas.microsoft.com/office/powerpoint/2010/main" val="34733443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3"/>
          <p:cNvSpPr>
            <a:spLocks noGrp="1"/>
          </p:cNvSpPr>
          <p:nvPr>
            <p:ph type="title"/>
          </p:nvPr>
        </p:nvSpPr>
        <p:spPr/>
        <p:txBody>
          <a:bodyPr>
            <a:normAutofit/>
          </a:bodyPr>
          <a:lstStyle/>
          <a:p>
            <a:pPr>
              <a:lnSpc>
                <a:spcPct val="100000"/>
              </a:lnSpc>
            </a:pPr>
            <a:r>
              <a:rPr lang="en-US" altLang="en-US" dirty="0"/>
              <a:t>Education Policy Under President Obama</a:t>
            </a:r>
          </a:p>
        </p:txBody>
      </p:sp>
      <p:sp>
        <p:nvSpPr>
          <p:cNvPr id="79874" name="Content Placeholder 4"/>
          <p:cNvSpPr>
            <a:spLocks noGrp="1"/>
          </p:cNvSpPr>
          <p:nvPr>
            <p:ph idx="1"/>
          </p:nvPr>
        </p:nvSpPr>
        <p:spPr/>
        <p:txBody>
          <a:bodyPr>
            <a:noAutofit/>
          </a:bodyPr>
          <a:lstStyle/>
          <a:p>
            <a:pPr>
              <a:lnSpc>
                <a:spcPct val="110000"/>
              </a:lnSpc>
            </a:pPr>
            <a:r>
              <a:rPr lang="en-US" altLang="en-US" dirty="0"/>
              <a:t>During President Obama’s tenure, education was once again decentralized toward the states:</a:t>
            </a:r>
          </a:p>
          <a:p>
            <a:pPr marL="457200" indent="-457200">
              <a:lnSpc>
                <a:spcPct val="110000"/>
              </a:lnSpc>
              <a:buFont typeface="Arial" panose="020B0604020202020204" pitchFamily="34" charset="0"/>
              <a:buChar char="•"/>
            </a:pPr>
            <a:r>
              <a:rPr lang="en-US" altLang="en-US" sz="2700" dirty="0"/>
              <a:t>Waivers for the No Child Left Behind Act came with conditions.</a:t>
            </a:r>
          </a:p>
          <a:p>
            <a:pPr marL="457200" indent="-457200">
              <a:lnSpc>
                <a:spcPct val="110000"/>
              </a:lnSpc>
              <a:buFont typeface="Arial" panose="020B0604020202020204" pitchFamily="34" charset="0"/>
              <a:buChar char="•"/>
            </a:pPr>
            <a:r>
              <a:rPr lang="en-US" altLang="en-US" sz="2700" dirty="0"/>
              <a:t>A bipartisan bill, the Every Student Succeeds Act, ultimately replaced NCLB.</a:t>
            </a:r>
          </a:p>
          <a:p>
            <a:pPr>
              <a:lnSpc>
                <a:spcPct val="110000"/>
              </a:lnSpc>
            </a:pPr>
            <a:r>
              <a:rPr lang="en-US" altLang="en-US" dirty="0"/>
              <a:t>The Obama administration was a strong proponent of charter schools, which are publicly funded schools that are free from many of the rules and regulations of the school district in which they’re located.</a:t>
            </a:r>
          </a:p>
          <a:p>
            <a:pPr marL="342900" indent="-342900">
              <a:lnSpc>
                <a:spcPct val="110000"/>
              </a:lnSpc>
              <a:buFont typeface="Arial" panose="020B0604020202020204" pitchFamily="34" charset="0"/>
              <a:buChar char="•"/>
            </a:pPr>
            <a:r>
              <a:rPr lang="en-US" altLang="en-US" sz="2700" dirty="0"/>
              <a:t>Support for charter schools continued under President Trump.</a:t>
            </a:r>
          </a:p>
        </p:txBody>
      </p:sp>
    </p:spTree>
    <p:extLst>
      <p:ext uri="{BB962C8B-B14F-4D97-AF65-F5344CB8AC3E}">
        <p14:creationId xmlns:p14="http://schemas.microsoft.com/office/powerpoint/2010/main" val="467342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BAF22-3311-4EDA-8750-92672AE5C019}"/>
              </a:ext>
            </a:extLst>
          </p:cNvPr>
          <p:cNvSpPr>
            <a:spLocks noGrp="1"/>
          </p:cNvSpPr>
          <p:nvPr>
            <p:ph type="title"/>
          </p:nvPr>
        </p:nvSpPr>
        <p:spPr/>
        <p:txBody>
          <a:bodyPr/>
          <a:lstStyle/>
          <a:p>
            <a:r>
              <a:rPr lang="en-US" dirty="0"/>
              <a:t>Higher Education Policy</a:t>
            </a:r>
          </a:p>
        </p:txBody>
      </p:sp>
      <p:sp>
        <p:nvSpPr>
          <p:cNvPr id="3" name="Content Placeholder 2">
            <a:extLst>
              <a:ext uri="{FF2B5EF4-FFF2-40B4-BE49-F238E27FC236}">
                <a16:creationId xmlns:a16="http://schemas.microsoft.com/office/drawing/2014/main" id="{F59240B7-30DB-46B8-9CD4-85DFEB3334C1}"/>
              </a:ext>
            </a:extLst>
          </p:cNvPr>
          <p:cNvSpPr>
            <a:spLocks noGrp="1"/>
          </p:cNvSpPr>
          <p:nvPr>
            <p:ph idx="1"/>
          </p:nvPr>
        </p:nvSpPr>
        <p:spPr>
          <a:xfrm>
            <a:off x="914401" y="1444766"/>
            <a:ext cx="10387520" cy="5413234"/>
          </a:xfrm>
        </p:spPr>
        <p:txBody>
          <a:bodyPr>
            <a:noAutofit/>
          </a:bodyPr>
          <a:lstStyle/>
          <a:p>
            <a:pPr>
              <a:lnSpc>
                <a:spcPct val="100000"/>
              </a:lnSpc>
            </a:pPr>
            <a:r>
              <a:rPr lang="en-US" sz="2700" dirty="0"/>
              <a:t>Most higher education has historically been funded by the states, but federal programs have made a big difference in promoting equal access to higher education.</a:t>
            </a:r>
          </a:p>
          <a:p>
            <a:pPr>
              <a:lnSpc>
                <a:spcPct val="100000"/>
              </a:lnSpc>
            </a:pPr>
            <a:endParaRPr lang="en-US" sz="100" dirty="0"/>
          </a:p>
          <a:p>
            <a:pPr>
              <a:lnSpc>
                <a:spcPct val="100000"/>
              </a:lnSpc>
            </a:pPr>
            <a:r>
              <a:rPr lang="en-US" sz="2700" dirty="0"/>
              <a:t>The GI Bill of 1944 put higher education in reach of a whole generation of World War II veterans.</a:t>
            </a:r>
          </a:p>
          <a:p>
            <a:pPr>
              <a:lnSpc>
                <a:spcPct val="100000"/>
              </a:lnSpc>
            </a:pPr>
            <a:endParaRPr lang="en-US" sz="100" dirty="0"/>
          </a:p>
          <a:p>
            <a:pPr>
              <a:lnSpc>
                <a:spcPct val="100000"/>
              </a:lnSpc>
            </a:pPr>
            <a:r>
              <a:rPr lang="en-US" sz="2700" dirty="0"/>
              <a:t>In 1972 Congress created the Pell Grant program, which offers grants directly to lower-income students.</a:t>
            </a:r>
          </a:p>
          <a:p>
            <a:pPr>
              <a:lnSpc>
                <a:spcPct val="100000"/>
              </a:lnSpc>
            </a:pPr>
            <a:endParaRPr lang="en-US" sz="100" dirty="0"/>
          </a:p>
          <a:p>
            <a:pPr>
              <a:lnSpc>
                <a:spcPct val="100000"/>
              </a:lnSpc>
            </a:pPr>
            <a:r>
              <a:rPr lang="en-US" sz="2700" dirty="0"/>
              <a:t>However, states have sharply reduced funding for higher education since the mid-1970s, and Pell Grants have not increased to match inflation, thus the growing costs of higher education once again threatens to put college out of reach for many lower-income students.</a:t>
            </a:r>
          </a:p>
        </p:txBody>
      </p:sp>
    </p:spTree>
    <p:extLst>
      <p:ext uri="{BB962C8B-B14F-4D97-AF65-F5344CB8AC3E}">
        <p14:creationId xmlns:p14="http://schemas.microsoft.com/office/powerpoint/2010/main" val="1229686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0E710-C4BF-47EC-A333-29F4D3746E81}"/>
              </a:ext>
            </a:extLst>
          </p:cNvPr>
          <p:cNvSpPr>
            <a:spLocks noGrp="1"/>
          </p:cNvSpPr>
          <p:nvPr>
            <p:ph type="title"/>
          </p:nvPr>
        </p:nvSpPr>
        <p:spPr/>
        <p:txBody>
          <a:bodyPr/>
          <a:lstStyle/>
          <a:p>
            <a:r>
              <a:rPr lang="en-US" dirty="0"/>
              <a:t>Fiscal Policy</a:t>
            </a:r>
          </a:p>
        </p:txBody>
      </p:sp>
      <p:sp>
        <p:nvSpPr>
          <p:cNvPr id="3" name="Content Placeholder 2">
            <a:extLst>
              <a:ext uri="{FF2B5EF4-FFF2-40B4-BE49-F238E27FC236}">
                <a16:creationId xmlns:a16="http://schemas.microsoft.com/office/drawing/2014/main" id="{DC137389-799E-4393-ADE0-30E91733A6BB}"/>
              </a:ext>
            </a:extLst>
          </p:cNvPr>
          <p:cNvSpPr>
            <a:spLocks noGrp="1"/>
          </p:cNvSpPr>
          <p:nvPr>
            <p:ph idx="1"/>
          </p:nvPr>
        </p:nvSpPr>
        <p:spPr/>
        <p:txBody>
          <a:bodyPr>
            <a:normAutofit/>
          </a:bodyPr>
          <a:lstStyle/>
          <a:p>
            <a:r>
              <a:rPr lang="en-US" altLang="en-US" b="1" dirty="0"/>
              <a:t>Fiscal policy: </a:t>
            </a:r>
            <a:r>
              <a:rPr lang="en-US" altLang="en-US" dirty="0"/>
              <a:t>the government’</a:t>
            </a:r>
            <a:r>
              <a:rPr lang="en-US" altLang="ja-JP" dirty="0"/>
              <a:t>s use of taxing, monetary, and spending powers to manipulate the economy</a:t>
            </a:r>
          </a:p>
          <a:p>
            <a:endParaRPr lang="en-US" altLang="ja-JP" dirty="0"/>
          </a:p>
          <a:p>
            <a:r>
              <a:rPr lang="en-US" altLang="ja-JP" dirty="0"/>
              <a:t>Fiscal policy is used to counteract the business cycle.</a:t>
            </a:r>
          </a:p>
          <a:p>
            <a:pPr marL="914400" lvl="1" indent="-342900">
              <a:buFont typeface="Arial" panose="020B0604020202020204" pitchFamily="34" charset="0"/>
              <a:buChar char="•"/>
            </a:pPr>
            <a:r>
              <a:rPr lang="en-US" altLang="en-US" dirty="0"/>
              <a:t>The government might use it to stimulate the economy.</a:t>
            </a:r>
          </a:p>
          <a:p>
            <a:pPr marL="914400" lvl="1" indent="-342900">
              <a:buFont typeface="Arial" panose="020B0604020202020204" pitchFamily="34" charset="0"/>
              <a:buChar char="•"/>
            </a:pPr>
            <a:r>
              <a:rPr lang="en-US" altLang="en-US" dirty="0"/>
              <a:t>Or to counter </a:t>
            </a:r>
            <a:r>
              <a:rPr lang="en-US" altLang="en-US" b="1" dirty="0"/>
              <a:t>inflation</a:t>
            </a:r>
            <a:endParaRPr lang="en-US" altLang="en-US" dirty="0"/>
          </a:p>
          <a:p>
            <a:endParaRPr lang="en-US" altLang="en-US" dirty="0"/>
          </a:p>
          <a:p>
            <a:pPr lvl="1"/>
            <a:endParaRPr lang="en-US" altLang="en-US" dirty="0"/>
          </a:p>
          <a:p>
            <a:pPr lvl="1"/>
            <a:endParaRPr lang="en-US" altLang="en-US" dirty="0"/>
          </a:p>
          <a:p>
            <a:endParaRPr lang="en-US" altLang="en-US" dirty="0"/>
          </a:p>
          <a:p>
            <a:endParaRPr lang="en-US" dirty="0"/>
          </a:p>
        </p:txBody>
      </p:sp>
    </p:spTree>
    <p:extLst>
      <p:ext uri="{BB962C8B-B14F-4D97-AF65-F5344CB8AC3E}">
        <p14:creationId xmlns:p14="http://schemas.microsoft.com/office/powerpoint/2010/main" val="2941353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le 3"/>
          <p:cNvSpPr>
            <a:spLocks noGrp="1"/>
          </p:cNvSpPr>
          <p:nvPr>
            <p:ph type="title"/>
          </p:nvPr>
        </p:nvSpPr>
        <p:spPr/>
        <p:txBody>
          <a:bodyPr/>
          <a:lstStyle/>
          <a:p>
            <a:r>
              <a:rPr lang="en-US" altLang="en-US"/>
              <a:t>Health Policies</a:t>
            </a:r>
            <a:endParaRPr lang="en-US" altLang="en-US" dirty="0"/>
          </a:p>
        </p:txBody>
      </p:sp>
      <p:sp>
        <p:nvSpPr>
          <p:cNvPr id="83970" name="Content Placeholder 4"/>
          <p:cNvSpPr>
            <a:spLocks noGrp="1"/>
          </p:cNvSpPr>
          <p:nvPr>
            <p:ph idx="1"/>
          </p:nvPr>
        </p:nvSpPr>
        <p:spPr/>
        <p:txBody>
          <a:bodyPr>
            <a:normAutofit/>
          </a:bodyPr>
          <a:lstStyle/>
          <a:p>
            <a:r>
              <a:rPr lang="en-US" altLang="en-US" dirty="0"/>
              <a:t>The federal government is also involved in health policy.</a:t>
            </a:r>
          </a:p>
          <a:p>
            <a:endParaRPr lang="en-US" altLang="en-US" dirty="0"/>
          </a:p>
          <a:p>
            <a:r>
              <a:rPr lang="en-US" altLang="en-US" dirty="0"/>
              <a:t>The U.S. Public Health Service has been in existence since 1798, but it played only a small part in public health policy until the mid-1900s.</a:t>
            </a:r>
          </a:p>
          <a:p>
            <a:pPr marL="342900" indent="-342900">
              <a:buFont typeface="Arial" panose="020B0604020202020204" pitchFamily="34" charset="0"/>
              <a:buChar char="•"/>
            </a:pPr>
            <a:r>
              <a:rPr lang="en-US" altLang="en-US" dirty="0"/>
              <a:t>headed by the U.S. surgeon general</a:t>
            </a:r>
          </a:p>
          <a:p>
            <a:pPr marL="342900" indent="-342900">
              <a:buFont typeface="Arial" panose="020B0604020202020204" pitchFamily="34" charset="0"/>
              <a:buChar char="•"/>
            </a:pPr>
            <a:r>
              <a:rPr lang="en-US" altLang="en-US" dirty="0"/>
              <a:t>includes the National Institutes of Health (NIH) and Centers for Disease Control and Prevention (CDC)</a:t>
            </a:r>
          </a:p>
        </p:txBody>
      </p:sp>
    </p:spTree>
    <p:extLst>
      <p:ext uri="{BB962C8B-B14F-4D97-AF65-F5344CB8AC3E}">
        <p14:creationId xmlns:p14="http://schemas.microsoft.com/office/powerpoint/2010/main" val="3910721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4D030-8DCD-4166-A463-AE1B66041DAF}"/>
              </a:ext>
            </a:extLst>
          </p:cNvPr>
          <p:cNvSpPr>
            <a:spLocks noGrp="1"/>
          </p:cNvSpPr>
          <p:nvPr>
            <p:ph type="title"/>
          </p:nvPr>
        </p:nvSpPr>
        <p:spPr/>
        <p:txBody>
          <a:bodyPr/>
          <a:lstStyle/>
          <a:p>
            <a:r>
              <a:rPr lang="en-US"/>
              <a:t>Opposing The Affordable Care Act</a:t>
            </a:r>
            <a:endParaRPr lang="en-US" dirty="0"/>
          </a:p>
        </p:txBody>
      </p:sp>
      <p:pic>
        <p:nvPicPr>
          <p:cNvPr id="10" name="Content Placeholder 9" descr="People holding signs that read, Nobama Care; Nope; Obama, Pelosi, and Reid are un-American Marxists, Don't Socialize the United States.">
            <a:extLst>
              <a:ext uri="{FF2B5EF4-FFF2-40B4-BE49-F238E27FC236}">
                <a16:creationId xmlns:a16="http://schemas.microsoft.com/office/drawing/2014/main" id="{61D72127-0FF3-3C4B-8B97-7073D28949A8}"/>
              </a:ext>
            </a:extLst>
          </p:cNvPr>
          <p:cNvPicPr>
            <a:picLocks noGrp="1" noChangeAspect="1"/>
          </p:cNvPicPr>
          <p:nvPr>
            <p:ph idx="1"/>
          </p:nvPr>
        </p:nvPicPr>
        <p:blipFill>
          <a:blip r:embed="rId3"/>
          <a:stretch>
            <a:fillRect/>
          </a:stretch>
        </p:blipFill>
        <p:spPr>
          <a:xfrm>
            <a:off x="2082716" y="1444625"/>
            <a:ext cx="8050381" cy="5300663"/>
          </a:xfrm>
        </p:spPr>
      </p:pic>
    </p:spTree>
    <p:extLst>
      <p:ext uri="{BB962C8B-B14F-4D97-AF65-F5344CB8AC3E}">
        <p14:creationId xmlns:p14="http://schemas.microsoft.com/office/powerpoint/2010/main" val="37831996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3"/>
          <p:cNvSpPr>
            <a:spLocks noGrp="1"/>
          </p:cNvSpPr>
          <p:nvPr>
            <p:ph type="title"/>
          </p:nvPr>
        </p:nvSpPr>
        <p:spPr/>
        <p:txBody>
          <a:bodyPr/>
          <a:lstStyle/>
          <a:p>
            <a:r>
              <a:rPr lang="en-US" altLang="en-US" dirty="0"/>
              <a:t>Health Policies: The Affordable Care Act</a:t>
            </a:r>
          </a:p>
        </p:txBody>
      </p:sp>
      <p:sp>
        <p:nvSpPr>
          <p:cNvPr id="86018" name="Content Placeholder 4"/>
          <p:cNvSpPr>
            <a:spLocks noGrp="1"/>
          </p:cNvSpPr>
          <p:nvPr>
            <p:ph idx="1"/>
          </p:nvPr>
        </p:nvSpPr>
        <p:spPr>
          <a:xfrm>
            <a:off x="914401" y="1444766"/>
            <a:ext cx="10387520" cy="5413234"/>
          </a:xfrm>
        </p:spPr>
        <p:txBody>
          <a:bodyPr>
            <a:noAutofit/>
          </a:bodyPr>
          <a:lstStyle/>
          <a:p>
            <a:pPr>
              <a:lnSpc>
                <a:spcPct val="100000"/>
              </a:lnSpc>
            </a:pPr>
            <a:r>
              <a:rPr lang="en-US" altLang="en-US" dirty="0"/>
              <a:t>The Affordable Care Act (ACA) was enacted in 2010.</a:t>
            </a:r>
          </a:p>
          <a:p>
            <a:pPr>
              <a:lnSpc>
                <a:spcPct val="100000"/>
              </a:lnSpc>
            </a:pPr>
            <a:endParaRPr lang="en-US" altLang="en-US" sz="100" dirty="0"/>
          </a:p>
          <a:p>
            <a:pPr>
              <a:lnSpc>
                <a:spcPct val="100000"/>
              </a:lnSpc>
            </a:pPr>
            <a:r>
              <a:rPr lang="en-US" altLang="en-US" dirty="0"/>
              <a:t>Three key features of the ACA:</a:t>
            </a:r>
          </a:p>
          <a:p>
            <a:pPr lvl="1">
              <a:lnSpc>
                <a:spcPct val="100000"/>
              </a:lnSpc>
            </a:pPr>
            <a:r>
              <a:rPr lang="en-US" altLang="en-US" dirty="0"/>
              <a:t>creation of new state-based insurance exchanges and regulations prohibiting insurers from denying coverage</a:t>
            </a:r>
          </a:p>
          <a:p>
            <a:pPr lvl="1">
              <a:lnSpc>
                <a:spcPct val="100000"/>
              </a:lnSpc>
            </a:pPr>
            <a:r>
              <a:rPr lang="en-US" altLang="en-US" dirty="0"/>
              <a:t>individual mandate: required individuals to purchase health insurance or risk paying a fine (this provision was subsequently repealed by Congress)</a:t>
            </a:r>
          </a:p>
          <a:p>
            <a:pPr lvl="1">
              <a:lnSpc>
                <a:spcPct val="100000"/>
              </a:lnSpc>
            </a:pPr>
            <a:r>
              <a:rPr lang="en-US" altLang="en-US" dirty="0"/>
              <a:t>government subsidies; expansion of Medicaid and the Children’</a:t>
            </a:r>
            <a:r>
              <a:rPr lang="en-US" altLang="ja-JP" dirty="0"/>
              <a:t>s Health Insurance Program (CHIP) </a:t>
            </a:r>
          </a:p>
          <a:p>
            <a:pPr lvl="2">
              <a:lnSpc>
                <a:spcPct val="100000"/>
              </a:lnSpc>
            </a:pPr>
            <a:r>
              <a:rPr lang="en-US" altLang="en-US" dirty="0"/>
              <a:t>designed to help the uninsured, small businesses, and low-income people purchase health insurance</a:t>
            </a:r>
          </a:p>
        </p:txBody>
      </p:sp>
    </p:spTree>
    <p:extLst>
      <p:ext uri="{BB962C8B-B14F-4D97-AF65-F5344CB8AC3E}">
        <p14:creationId xmlns:p14="http://schemas.microsoft.com/office/powerpoint/2010/main" val="37441166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0064" y="1003610"/>
            <a:ext cx="3932237" cy="2420627"/>
          </a:xfrm>
        </p:spPr>
        <p:txBody>
          <a:bodyPr/>
          <a:lstStyle/>
          <a:p>
            <a:r>
              <a:rPr lang="en-US" altLang="en-US" dirty="0"/>
              <a:t>Health Insurance Coverage, </a:t>
            </a:r>
            <a:br>
              <a:rPr lang="en-US" altLang="en-US" dirty="0"/>
            </a:br>
            <a:r>
              <a:rPr lang="en-US" altLang="en-US" dirty="0"/>
              <a:t>1972-2018</a:t>
            </a:r>
            <a:endParaRPr lang="en-US" dirty="0"/>
          </a:p>
        </p:txBody>
      </p:sp>
      <p:pic>
        <p:nvPicPr>
          <p:cNvPr id="6" name="Content Placeholder 5" descr="Figure 14.3 is a line graph titled, Health Insurance Coverage, 1972 to 2018.&#10;The horizontal axis lists the years 1972, 1986, 1996, 2004, 2011, and 2018. The vertical axis depicts the percentage uninsured from 0 through 20, in increments of 2. In 1972, the percentage uninsured was around 17 percent. The rate dropped to 12 percent in 1977 with a fluctuation in 1975 at 14 percent. Thereafter, the line rises, peaks at 18 percent in 1990, and then declines to 17 percent in 2000 with multiple fluctuations. It remains more or less constant until 2008. It then rises to 17.7 percent in 2010, when the Affordable Care Act is signed into law. The rate drops to 16 percent in 2013, and then plummets to 10.9 percent in 2015 when the individual mandate goes into effect. It declines to 10 percent by 2016. The rate then rises until 2018.&#10;&#10;SOURCES: 1972–2007: Centers for Disease Control and Prevention, “Trends in Health Care Coverage and Insurance for 1968–2011,” November 6, 2015, www.cdc.gov/nchs/health_policy/trends_hc_1968_2011.htm (accessed 8/9/18); 2008–2018: U.S. Census Bureau, “Trends in Health Care Coverage Status and Type of Coverage by State—Persons under 65: 2008–2018,” Table HIC-6, www.census.gov/data/tables/time-series/demo/health-insurance/historical-series/hic.xhtml (accessed 5/12/20).">
            <a:extLst>
              <a:ext uri="{FF2B5EF4-FFF2-40B4-BE49-F238E27FC236}">
                <a16:creationId xmlns:a16="http://schemas.microsoft.com/office/drawing/2014/main" id="{506F4E13-9610-8B49-A057-7F6E4F4AE905}"/>
              </a:ext>
            </a:extLst>
          </p:cNvPr>
          <p:cNvPicPr>
            <a:picLocks noGrp="1" noChangeAspect="1"/>
          </p:cNvPicPr>
          <p:nvPr>
            <p:ph type="pic" idx="1"/>
          </p:nvPr>
        </p:nvPicPr>
        <p:blipFill>
          <a:blip r:embed="rId3"/>
          <a:stretch>
            <a:fillRect/>
          </a:stretch>
        </p:blipFill>
        <p:spPr>
          <a:xfrm>
            <a:off x="5006254" y="0"/>
            <a:ext cx="7158038" cy="6858000"/>
          </a:xfrm>
          <a:prstGeom prst="rect">
            <a:avLst/>
          </a:prstGeom>
        </p:spPr>
      </p:pic>
    </p:spTree>
    <p:extLst>
      <p:ext uri="{BB962C8B-B14F-4D97-AF65-F5344CB8AC3E}">
        <p14:creationId xmlns:p14="http://schemas.microsoft.com/office/powerpoint/2010/main" val="5426463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Title 3"/>
          <p:cNvSpPr>
            <a:spLocks noGrp="1"/>
          </p:cNvSpPr>
          <p:nvPr>
            <p:ph type="title"/>
          </p:nvPr>
        </p:nvSpPr>
        <p:spPr/>
        <p:txBody>
          <a:bodyPr/>
          <a:lstStyle/>
          <a:p>
            <a:r>
              <a:rPr lang="en-US" altLang="en-US"/>
              <a:t>Housing Policies Promote Stability</a:t>
            </a:r>
            <a:endParaRPr lang="en-US" altLang="en-US" dirty="0"/>
          </a:p>
        </p:txBody>
      </p:sp>
      <p:sp>
        <p:nvSpPr>
          <p:cNvPr id="90114" name="Content Placeholder 4"/>
          <p:cNvSpPr>
            <a:spLocks noGrp="1"/>
          </p:cNvSpPr>
          <p:nvPr>
            <p:ph idx="1"/>
          </p:nvPr>
        </p:nvSpPr>
        <p:spPr/>
        <p:txBody>
          <a:bodyPr>
            <a:noAutofit/>
          </a:bodyPr>
          <a:lstStyle/>
          <a:p>
            <a:pPr>
              <a:lnSpc>
                <a:spcPct val="100000"/>
              </a:lnSpc>
            </a:pPr>
            <a:r>
              <a:rPr lang="en-US" altLang="en-US" dirty="0"/>
              <a:t>Access to quality, affordable housing provides individuals and families with stability.</a:t>
            </a:r>
          </a:p>
          <a:p>
            <a:pPr>
              <a:lnSpc>
                <a:spcPct val="100000"/>
              </a:lnSpc>
            </a:pPr>
            <a:r>
              <a:rPr lang="en-US" altLang="en-US" dirty="0"/>
              <a:t>Specific federal housing policies have evolved.</a:t>
            </a:r>
          </a:p>
          <a:p>
            <a:pPr lvl="1">
              <a:lnSpc>
                <a:spcPct val="100000"/>
              </a:lnSpc>
            </a:pPr>
            <a:r>
              <a:rPr lang="en-US" altLang="en-US" sz="2600" dirty="0"/>
              <a:t>Public housing projects were replaced in the 1980s with vouchers that provide recipients with support to rent in the private market.</a:t>
            </a:r>
          </a:p>
          <a:p>
            <a:pPr lvl="2">
              <a:lnSpc>
                <a:spcPct val="100000"/>
              </a:lnSpc>
            </a:pPr>
            <a:r>
              <a:rPr lang="en-US" altLang="en-US" sz="2600" dirty="0"/>
              <a:t>Critics argue that vouchers provide too little money, and only one-quarter of eligible families receive them.</a:t>
            </a:r>
          </a:p>
          <a:p>
            <a:pPr>
              <a:lnSpc>
                <a:spcPct val="100000"/>
              </a:lnSpc>
            </a:pPr>
            <a:r>
              <a:rPr lang="en-US" altLang="en-US" dirty="0"/>
              <a:t>Some federal housing policies had a discriminatory effect, perpetuating residential segregation by race. This includes “redlining” and “restrictive covenants.”</a:t>
            </a:r>
          </a:p>
          <a:p>
            <a:pPr>
              <a:lnSpc>
                <a:spcPct val="100000"/>
              </a:lnSpc>
            </a:pPr>
            <a:r>
              <a:rPr lang="en-US" altLang="en-US" dirty="0"/>
              <a:t>In 2007, a home loan foreclosure crisis destabilized the economy.</a:t>
            </a:r>
          </a:p>
        </p:txBody>
      </p:sp>
    </p:spTree>
    <p:extLst>
      <p:ext uri="{BB962C8B-B14F-4D97-AF65-F5344CB8AC3E}">
        <p14:creationId xmlns:p14="http://schemas.microsoft.com/office/powerpoint/2010/main" val="3082170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Title 3"/>
          <p:cNvSpPr>
            <a:spLocks noGrp="1"/>
          </p:cNvSpPr>
          <p:nvPr>
            <p:ph type="title"/>
          </p:nvPr>
        </p:nvSpPr>
        <p:spPr/>
        <p:txBody>
          <a:bodyPr/>
          <a:lstStyle/>
          <a:p>
            <a:r>
              <a:rPr lang="en-US" altLang="en-US"/>
              <a:t>Who Gets What from Social Policy?</a:t>
            </a:r>
            <a:endParaRPr lang="en-US" altLang="en-US" dirty="0"/>
          </a:p>
        </p:txBody>
      </p:sp>
      <p:sp>
        <p:nvSpPr>
          <p:cNvPr id="92162" name="Content Placeholder 4"/>
          <p:cNvSpPr>
            <a:spLocks noGrp="1"/>
          </p:cNvSpPr>
          <p:nvPr>
            <p:ph idx="1"/>
          </p:nvPr>
        </p:nvSpPr>
        <p:spPr/>
        <p:txBody>
          <a:bodyPr>
            <a:noAutofit/>
          </a:bodyPr>
          <a:lstStyle/>
          <a:p>
            <a:r>
              <a:rPr lang="en-US" altLang="en-US" dirty="0"/>
              <a:t>Beneficiaries of social policy:</a:t>
            </a:r>
          </a:p>
          <a:p>
            <a:endParaRPr lang="en-US" altLang="en-US" sz="1100" dirty="0"/>
          </a:p>
          <a:p>
            <a:pPr marL="342900" indent="-342900">
              <a:buFont typeface="Arial" panose="020B0604020202020204" pitchFamily="34" charset="0"/>
              <a:buChar char="•"/>
            </a:pPr>
            <a:r>
              <a:rPr lang="en-US" altLang="en-US" dirty="0"/>
              <a:t>the elderly</a:t>
            </a:r>
          </a:p>
          <a:p>
            <a:pPr marL="342900" indent="-342900">
              <a:buFont typeface="Arial" panose="020B0604020202020204" pitchFamily="34" charset="0"/>
              <a:buChar char="•"/>
            </a:pPr>
            <a:endParaRPr lang="en-US" altLang="en-US" sz="1100" dirty="0"/>
          </a:p>
          <a:p>
            <a:pPr marL="342900" indent="-342900">
              <a:buFont typeface="Arial" panose="020B0604020202020204" pitchFamily="34" charset="0"/>
              <a:buChar char="•"/>
            </a:pPr>
            <a:r>
              <a:rPr lang="en-US" altLang="en-US" dirty="0"/>
              <a:t>the middle and upper classes</a:t>
            </a:r>
          </a:p>
          <a:p>
            <a:pPr marL="342900" indent="-342900">
              <a:buFont typeface="Arial" panose="020B0604020202020204" pitchFamily="34" charset="0"/>
              <a:buChar char="•"/>
            </a:pPr>
            <a:endParaRPr lang="en-US" altLang="en-US" sz="1100" dirty="0"/>
          </a:p>
          <a:p>
            <a:pPr marL="342900" indent="-342900">
              <a:buFont typeface="Arial" panose="020B0604020202020204" pitchFamily="34" charset="0"/>
              <a:buChar char="•"/>
            </a:pPr>
            <a:r>
              <a:rPr lang="en-US" altLang="en-US" dirty="0"/>
              <a:t>the working poor</a:t>
            </a:r>
          </a:p>
          <a:p>
            <a:pPr marL="342900" indent="-342900">
              <a:buFont typeface="Arial" panose="020B0604020202020204" pitchFamily="34" charset="0"/>
              <a:buChar char="•"/>
            </a:pPr>
            <a:endParaRPr lang="en-US" altLang="en-US" sz="1100" dirty="0"/>
          </a:p>
          <a:p>
            <a:pPr marL="342900" indent="-342900">
              <a:buFont typeface="Arial" panose="020B0604020202020204" pitchFamily="34" charset="0"/>
              <a:buChar char="•"/>
            </a:pPr>
            <a:r>
              <a:rPr lang="en-US" altLang="en-US" dirty="0"/>
              <a:t>the nonworking poor</a:t>
            </a:r>
          </a:p>
          <a:p>
            <a:pPr marL="342900" indent="-342900">
              <a:buFont typeface="Arial" panose="020B0604020202020204" pitchFamily="34" charset="0"/>
              <a:buChar char="•"/>
            </a:pPr>
            <a:endParaRPr lang="en-US" altLang="en-US" sz="1100" dirty="0"/>
          </a:p>
          <a:p>
            <a:pPr marL="342900" indent="-342900">
              <a:buFont typeface="Arial" panose="020B0604020202020204" pitchFamily="34" charset="0"/>
              <a:buChar char="•"/>
            </a:pPr>
            <a:r>
              <a:rPr lang="en-US" altLang="en-US" dirty="0"/>
              <a:t>minorities, women, and children</a:t>
            </a:r>
          </a:p>
        </p:txBody>
      </p:sp>
    </p:spTree>
    <p:extLst>
      <p:ext uri="{BB962C8B-B14F-4D97-AF65-F5344CB8AC3E}">
        <p14:creationId xmlns:p14="http://schemas.microsoft.com/office/powerpoint/2010/main" val="30413811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3"/>
          <p:cNvSpPr>
            <a:spLocks noGrp="1"/>
          </p:cNvSpPr>
          <p:nvPr>
            <p:ph type="title"/>
          </p:nvPr>
        </p:nvSpPr>
        <p:spPr/>
        <p:txBody>
          <a:bodyPr/>
          <a:lstStyle/>
          <a:p>
            <a:r>
              <a:rPr lang="en-US" altLang="en-US"/>
              <a:t>Who Gets What from Social Policy? The Elderly</a:t>
            </a:r>
            <a:endParaRPr lang="en-US" altLang="en-US" dirty="0"/>
          </a:p>
        </p:txBody>
      </p:sp>
      <p:sp>
        <p:nvSpPr>
          <p:cNvPr id="94210" name="Content Placeholder 4"/>
          <p:cNvSpPr>
            <a:spLocks noGrp="1"/>
          </p:cNvSpPr>
          <p:nvPr>
            <p:ph idx="1"/>
          </p:nvPr>
        </p:nvSpPr>
        <p:spPr>
          <a:xfrm>
            <a:off x="914401" y="1444766"/>
            <a:ext cx="10387520" cy="5413234"/>
          </a:xfrm>
        </p:spPr>
        <p:txBody>
          <a:bodyPr/>
          <a:lstStyle/>
          <a:p>
            <a:pPr>
              <a:lnSpc>
                <a:spcPct val="100000"/>
              </a:lnSpc>
            </a:pPr>
            <a:r>
              <a:rPr lang="en-US" altLang="en-US" dirty="0"/>
              <a:t>The elderly are the beneficiaries of two generous policies: Social Security and Medicare.</a:t>
            </a:r>
          </a:p>
          <a:p>
            <a:pPr>
              <a:lnSpc>
                <a:spcPct val="100000"/>
              </a:lnSpc>
            </a:pPr>
            <a:endParaRPr lang="en-US" altLang="en-US" sz="1100" dirty="0"/>
          </a:p>
          <a:p>
            <a:pPr>
              <a:lnSpc>
                <a:spcPct val="100000"/>
              </a:lnSpc>
            </a:pPr>
            <a:r>
              <a:rPr lang="en-US" altLang="en-US" dirty="0"/>
              <a:t>Social Security has dramatically reduced poverty among the elderly since its inception.</a:t>
            </a:r>
          </a:p>
          <a:p>
            <a:pPr lvl="1">
              <a:lnSpc>
                <a:spcPct val="100000"/>
              </a:lnSpc>
            </a:pPr>
            <a:r>
              <a:rPr lang="en-US" altLang="en-US" dirty="0"/>
              <a:t>It is considered the most effective antipoverty program in the United States.</a:t>
            </a:r>
          </a:p>
          <a:p>
            <a:pPr lvl="1">
              <a:lnSpc>
                <a:spcPct val="100000"/>
              </a:lnSpc>
            </a:pPr>
            <a:endParaRPr lang="en-US" altLang="en-US" sz="1100" dirty="0"/>
          </a:p>
          <a:p>
            <a:pPr>
              <a:lnSpc>
                <a:spcPct val="100000"/>
              </a:lnSpc>
            </a:pPr>
            <a:r>
              <a:rPr lang="en-US" altLang="en-US" dirty="0"/>
              <a:t>Both Social Security and Medicare are politically strong.</a:t>
            </a:r>
          </a:p>
          <a:p>
            <a:pPr lvl="1">
              <a:lnSpc>
                <a:spcPct val="100000"/>
              </a:lnSpc>
            </a:pPr>
            <a:r>
              <a:rPr lang="en-US" altLang="en-US" dirty="0"/>
              <a:t>This is in part because the elderly vote at such high rates and have developed strong lobbying organizations.</a:t>
            </a:r>
          </a:p>
        </p:txBody>
      </p:sp>
    </p:spTree>
    <p:extLst>
      <p:ext uri="{BB962C8B-B14F-4D97-AF65-F5344CB8AC3E}">
        <p14:creationId xmlns:p14="http://schemas.microsoft.com/office/powerpoint/2010/main" val="14462416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F312519-4211-914A-94C8-E643C344AE15}"/>
              </a:ext>
            </a:extLst>
          </p:cNvPr>
          <p:cNvSpPr>
            <a:spLocks noGrp="1"/>
          </p:cNvSpPr>
          <p:nvPr>
            <p:ph type="title"/>
          </p:nvPr>
        </p:nvSpPr>
        <p:spPr>
          <a:xfrm>
            <a:off x="930064" y="579863"/>
            <a:ext cx="3932237" cy="2844374"/>
          </a:xfrm>
        </p:spPr>
        <p:txBody>
          <a:bodyPr>
            <a:normAutofit/>
          </a:bodyPr>
          <a:lstStyle/>
          <a:p>
            <a:r>
              <a:rPr lang="en-US" dirty="0"/>
              <a:t>Who Participates?: Who Receives Benefits from Social Programs?</a:t>
            </a:r>
          </a:p>
        </p:txBody>
      </p:sp>
      <p:pic>
        <p:nvPicPr>
          <p:cNvPr id="6" name="Content Placeholder 4" descr="A page titled, Who Participates? Who Receives Benefits from Social Programs?&#10;Text reads: Almost all Americans benefit from social policy programs at some point in their lives. Two important programs in America’s safety net are Medicaid, which provides health insurance to the poor, and Social Security Disability Insurance, which helps Americans who are permanently disabled. Children make up a disproportionate number of the Medicaid recipients, while people over 50 make up a disproportionate share of S S D I recipients. The Earned Income Tax Credit benefits low- to moderate-income working individuals, especially those with children. Middle- and upper-class people also benefit from governmental programs, like the home mortgage deduction.&#10;The page consists of a series of graphical diagrams for four sections that depict who receives benefits from social programs by demographic. The first section is titled, S S D I Enrollees: Disabled Workers, 2018. Data from this section are as follows. Total: 8.5 million. Gender: Male 51 percent, Female 49 percent. Age: below 30 - 2 percent, 30 to 49 - 22 percent, 50 to 64 - 71 percent, 65 and above – 6 percent. The second section is titled, Medicaid Recipients, 2018. Data from this section are as follows. Gender: Male 44 percent, Female 56 percent. Age: 0 to 18 - 50 percent, 19 to 64 - 42 percent, 65 and above – 7 percent. Race/ethnicity - White: 39 percent, Black: 21 percent, Latino: 32 percent, Other: 8 percent. The third section is titled, Home Mortgage Interest Deduction. Data from this section are as follows. These percentages reflect the breakdown of the participants in the program. Below 30,000 dollars: 0.1 percent, 30,000 to 50,000 dollars: 0.6 percent, 50,000 to 100,000 dollars: 9 percent, 100,000 to 200,000 dollars: 27 percent, above 200,000: 64 percent. The fourth section is titled, Earned Income Tax Credit. Data from this section are as follows. Below 30,000 dollars: 66 percent, 30,000 to 50,000 dollars: 26 percent, 50,000 to 100,000 dollars: 8 percent.&#10;A footnote reads: Percentages are of total value to each income group. SOURCES: MAC Stats: Medicaid and CHIP Data Book 2019, w w w dot mac pac dot gov; Estimates of Federal Tax Expenditures for Fiscal Years 2019 to 2023, w w w dot j c t dot gov; 2018 S S D I Annual Statistical Report, w w w dot s s a dot gov (accessed 6/15/20).">
            <a:extLst>
              <a:ext uri="{FF2B5EF4-FFF2-40B4-BE49-F238E27FC236}">
                <a16:creationId xmlns:a16="http://schemas.microsoft.com/office/drawing/2014/main" id="{61D7D505-80E1-FF49-8E20-6F26E5EB5E30}"/>
              </a:ext>
            </a:extLst>
          </p:cNvPr>
          <p:cNvPicPr>
            <a:picLocks noGrp="1" noChangeAspect="1"/>
          </p:cNvPicPr>
          <p:nvPr>
            <p:ph type="pic" idx="1"/>
          </p:nvPr>
        </p:nvPicPr>
        <p:blipFill>
          <a:blip r:embed="rId3"/>
          <a:stretch>
            <a:fillRect/>
          </a:stretch>
        </p:blipFill>
        <p:spPr>
          <a:xfrm>
            <a:off x="6300788" y="0"/>
            <a:ext cx="4597400" cy="6858000"/>
          </a:xfrm>
          <a:prstGeom prst="rect">
            <a:avLst/>
          </a:prstGeom>
        </p:spPr>
      </p:pic>
    </p:spTree>
    <p:extLst>
      <p:ext uri="{BB962C8B-B14F-4D97-AF65-F5344CB8AC3E}">
        <p14:creationId xmlns:p14="http://schemas.microsoft.com/office/powerpoint/2010/main" val="14188017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51B6-4624-B445-BBC1-30CFDB87652A}"/>
              </a:ext>
            </a:extLst>
          </p:cNvPr>
          <p:cNvSpPr>
            <a:spLocks noGrp="1"/>
          </p:cNvSpPr>
          <p:nvPr>
            <p:ph type="title"/>
          </p:nvPr>
        </p:nvSpPr>
        <p:spPr/>
        <p:txBody>
          <a:bodyPr/>
          <a:lstStyle/>
          <a:p>
            <a:r>
              <a:rPr lang="en-US" dirty="0"/>
              <a:t>Who Participates?: SSDI Enrollees</a:t>
            </a:r>
          </a:p>
        </p:txBody>
      </p:sp>
      <p:pic>
        <p:nvPicPr>
          <p:cNvPr id="4" name="Content Placeholder 3" descr="Two sections with graphical diagrams depict who receives benefits from social programs by demographic.&#10;The first section is titled, S S D I Enrollees: Disabled Workers, 2018. Data from this section are as follows. Total: 8.5 million. Gender: Male 51 percent, Female 49 percent. Age: below 30 - 2 percent, 30 to 49 - 22 percent, 50 to 64 - 71 percent, 65 and above – 6 percent. The second section is titled, Medicaid Recipients, 2018. Data from this section are as follows. Gender: Male 44 percent, Female 56 percent. Age: 0 to 18 - 50 percent, 19 to 64 - 42 percent, 65 and above – 7 percent. Race/ethnicity - White: 39 percent, Black: 21 percent, Latino: 32 percent, Other: 8 percent.">
            <a:extLst>
              <a:ext uri="{FF2B5EF4-FFF2-40B4-BE49-F238E27FC236}">
                <a16:creationId xmlns:a16="http://schemas.microsoft.com/office/drawing/2014/main" id="{BF799C0E-D687-1A40-B364-CEA8E4C5624C}"/>
              </a:ext>
            </a:extLst>
          </p:cNvPr>
          <p:cNvPicPr>
            <a:picLocks noGrp="1" noChangeAspect="1"/>
          </p:cNvPicPr>
          <p:nvPr>
            <p:ph idx="1"/>
          </p:nvPr>
        </p:nvPicPr>
        <p:blipFill>
          <a:blip r:embed="rId3"/>
          <a:stretch>
            <a:fillRect/>
          </a:stretch>
        </p:blipFill>
        <p:spPr>
          <a:xfrm>
            <a:off x="1376832" y="1443318"/>
            <a:ext cx="9438336" cy="5275623"/>
          </a:xfrm>
        </p:spPr>
      </p:pic>
    </p:spTree>
    <p:extLst>
      <p:ext uri="{BB962C8B-B14F-4D97-AF65-F5344CB8AC3E}">
        <p14:creationId xmlns:p14="http://schemas.microsoft.com/office/powerpoint/2010/main" val="14188017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88367-156B-6542-9E41-D10029DA8B68}"/>
              </a:ext>
            </a:extLst>
          </p:cNvPr>
          <p:cNvSpPr>
            <a:spLocks noGrp="1"/>
          </p:cNvSpPr>
          <p:nvPr>
            <p:ph type="title"/>
          </p:nvPr>
        </p:nvSpPr>
        <p:spPr/>
        <p:txBody>
          <a:bodyPr/>
          <a:lstStyle/>
          <a:p>
            <a:r>
              <a:rPr lang="en-US" dirty="0"/>
              <a:t>Who Participates?: Home Mortgage Interest </a:t>
            </a:r>
            <a:r>
              <a:rPr lang="en-US" dirty="0" err="1"/>
              <a:t>Deducation</a:t>
            </a:r>
            <a:endParaRPr lang="en-US" dirty="0"/>
          </a:p>
        </p:txBody>
      </p:sp>
      <p:pic>
        <p:nvPicPr>
          <p:cNvPr id="6" name="Content Placeholder 5" descr="A graphical diagram titled, Home Mortgage Interest Deduction.  Data from the diagram are as follows. These percentages reflect the breakdown of the participants in the program. Below 30,000 dollars: 0.1 percent, 30,000 to 50,000 dollars: 0.6 percent, 50,000 to 100,000 dollars: 9 percent, 100,000 to 200,000 dollars: 27 percent, above 200,000: 64 percent.">
            <a:extLst>
              <a:ext uri="{FF2B5EF4-FFF2-40B4-BE49-F238E27FC236}">
                <a16:creationId xmlns:a16="http://schemas.microsoft.com/office/drawing/2014/main" id="{4F78DA86-94CB-7A4E-8A7C-8A9871DA5088}"/>
              </a:ext>
            </a:extLst>
          </p:cNvPr>
          <p:cNvPicPr>
            <a:picLocks noGrp="1" noChangeAspect="1"/>
          </p:cNvPicPr>
          <p:nvPr>
            <p:ph idx="1"/>
          </p:nvPr>
        </p:nvPicPr>
        <p:blipFill>
          <a:blip r:embed="rId3"/>
          <a:stretch>
            <a:fillRect/>
          </a:stretch>
        </p:blipFill>
        <p:spPr>
          <a:xfrm>
            <a:off x="2252879" y="1444625"/>
            <a:ext cx="7710055" cy="5300663"/>
          </a:xfrm>
        </p:spPr>
      </p:pic>
    </p:spTree>
    <p:extLst>
      <p:ext uri="{BB962C8B-B14F-4D97-AF65-F5344CB8AC3E}">
        <p14:creationId xmlns:p14="http://schemas.microsoft.com/office/powerpoint/2010/main" val="214669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7310-E56D-436B-80DD-5D51723B62E1}"/>
              </a:ext>
            </a:extLst>
          </p:cNvPr>
          <p:cNvSpPr>
            <a:spLocks noGrp="1"/>
          </p:cNvSpPr>
          <p:nvPr>
            <p:ph type="title"/>
          </p:nvPr>
        </p:nvSpPr>
        <p:spPr/>
        <p:txBody>
          <a:bodyPr/>
          <a:lstStyle/>
          <a:p>
            <a:r>
              <a:rPr lang="en-US" dirty="0"/>
              <a:t>Fiscal Policy: Taxation</a:t>
            </a:r>
          </a:p>
        </p:txBody>
      </p:sp>
      <p:sp>
        <p:nvSpPr>
          <p:cNvPr id="3" name="Content Placeholder 2">
            <a:extLst>
              <a:ext uri="{FF2B5EF4-FFF2-40B4-BE49-F238E27FC236}">
                <a16:creationId xmlns:a16="http://schemas.microsoft.com/office/drawing/2014/main" id="{C1B9E41F-2BA3-4F14-850B-44DF5D776EE2}"/>
              </a:ext>
            </a:extLst>
          </p:cNvPr>
          <p:cNvSpPr>
            <a:spLocks noGrp="1"/>
          </p:cNvSpPr>
          <p:nvPr>
            <p:ph idx="1"/>
          </p:nvPr>
        </p:nvSpPr>
        <p:spPr>
          <a:xfrm>
            <a:off x="914401" y="1444766"/>
            <a:ext cx="10387520" cy="5413234"/>
          </a:xfrm>
        </p:spPr>
        <p:txBody>
          <a:bodyPr>
            <a:noAutofit/>
          </a:bodyPr>
          <a:lstStyle/>
          <a:p>
            <a:pPr>
              <a:lnSpc>
                <a:spcPct val="100000"/>
              </a:lnSpc>
            </a:pPr>
            <a:r>
              <a:rPr lang="en-US" altLang="en-US" dirty="0"/>
              <a:t>In the 1800s, much of government revenue came from </a:t>
            </a:r>
            <a:r>
              <a:rPr lang="en-US" altLang="en-US" b="1" dirty="0"/>
              <a:t>tariffs</a:t>
            </a:r>
            <a:r>
              <a:rPr lang="en-US" altLang="en-US" dirty="0"/>
              <a:t>, or taxes on imported goods.</a:t>
            </a:r>
          </a:p>
          <a:p>
            <a:pPr>
              <a:lnSpc>
                <a:spcPct val="100000"/>
              </a:lnSpc>
            </a:pPr>
            <a:endParaRPr lang="en-US" altLang="en-US" sz="100" dirty="0"/>
          </a:p>
          <a:p>
            <a:pPr>
              <a:lnSpc>
                <a:spcPct val="100000"/>
              </a:lnSpc>
            </a:pPr>
            <a:r>
              <a:rPr lang="en-US" altLang="en-US" dirty="0"/>
              <a:t>Today it comes from other taxes, especially the income tax.</a:t>
            </a:r>
          </a:p>
          <a:p>
            <a:pPr>
              <a:lnSpc>
                <a:spcPct val="100000"/>
              </a:lnSpc>
            </a:pPr>
            <a:endParaRPr lang="en-US" altLang="en-US" sz="100" dirty="0"/>
          </a:p>
          <a:p>
            <a:pPr>
              <a:lnSpc>
                <a:spcPct val="100000"/>
              </a:lnSpc>
            </a:pPr>
            <a:r>
              <a:rPr lang="en-US" altLang="en-US" dirty="0"/>
              <a:t>The income tax system is </a:t>
            </a:r>
            <a:r>
              <a:rPr lang="en-US" altLang="en-US" b="1" dirty="0"/>
              <a:t>progressive</a:t>
            </a:r>
            <a:r>
              <a:rPr lang="en-US" altLang="en-US" dirty="0"/>
              <a:t> (the rate of taxation hits upper income brackets more heavily). This contrasts with more </a:t>
            </a:r>
            <a:r>
              <a:rPr lang="en-US" altLang="en-US" b="1" dirty="0"/>
              <a:t>regressive </a:t>
            </a:r>
            <a:r>
              <a:rPr lang="en-US" altLang="en-US" dirty="0"/>
              <a:t>taxes, like the Social Security tax, that burden lower-income brackets more heavily.</a:t>
            </a:r>
            <a:endParaRPr lang="en-US" altLang="en-US" sz="100" dirty="0"/>
          </a:p>
          <a:p>
            <a:pPr lvl="1">
              <a:lnSpc>
                <a:spcPct val="100000"/>
              </a:lnSpc>
            </a:pPr>
            <a:r>
              <a:rPr lang="en-US" altLang="en-US" dirty="0"/>
              <a:t>The purpose of a progressive income tax is to raise revenue and reduce disparities in wealth (</a:t>
            </a:r>
            <a:r>
              <a:rPr lang="en-US" altLang="en-US" b="1" dirty="0"/>
              <a:t>redistribution</a:t>
            </a:r>
            <a:r>
              <a:rPr lang="en-US" altLang="en-US" dirty="0"/>
              <a:t>).</a:t>
            </a:r>
            <a:endParaRPr lang="en-US" altLang="en-US" sz="100" dirty="0"/>
          </a:p>
          <a:p>
            <a:pPr lvl="1">
              <a:lnSpc>
                <a:spcPct val="100000"/>
              </a:lnSpc>
            </a:pPr>
            <a:r>
              <a:rPr lang="en-US" altLang="en-US" dirty="0"/>
              <a:t>It rewards investment by allowing deductions of business expenditures from taxes.</a:t>
            </a:r>
          </a:p>
        </p:txBody>
      </p:sp>
    </p:spTree>
    <p:extLst>
      <p:ext uri="{BB962C8B-B14F-4D97-AF65-F5344CB8AC3E}">
        <p14:creationId xmlns:p14="http://schemas.microsoft.com/office/powerpoint/2010/main" val="28919668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64F0-674F-8745-A73A-4F089FFF50C2}"/>
              </a:ext>
            </a:extLst>
          </p:cNvPr>
          <p:cNvSpPr>
            <a:spLocks noGrp="1"/>
          </p:cNvSpPr>
          <p:nvPr>
            <p:ph type="title"/>
          </p:nvPr>
        </p:nvSpPr>
        <p:spPr>
          <a:xfrm>
            <a:off x="930064" y="1025912"/>
            <a:ext cx="3932237" cy="2398325"/>
          </a:xfrm>
        </p:spPr>
        <p:txBody>
          <a:bodyPr/>
          <a:lstStyle/>
          <a:p>
            <a:r>
              <a:rPr lang="en-US" dirty="0"/>
              <a:t>Who Participates?: Earned Income Tax Credit</a:t>
            </a:r>
          </a:p>
        </p:txBody>
      </p:sp>
      <p:pic>
        <p:nvPicPr>
          <p:cNvPr id="5" name="Content Placeholder 4" descr="A graphical diagram titled, Earned Income Tax Credit. Data from the diagram are as follows. Below 30,000 dollars: 66 percent, 30,000 to 50,000 dollars: 26 percent, 50,000 to 100,000 dollars: 8 percent.">
            <a:extLst>
              <a:ext uri="{FF2B5EF4-FFF2-40B4-BE49-F238E27FC236}">
                <a16:creationId xmlns:a16="http://schemas.microsoft.com/office/drawing/2014/main" id="{B0B335B5-3FDA-7F4E-9668-1685525204FE}"/>
              </a:ext>
            </a:extLst>
          </p:cNvPr>
          <p:cNvPicPr>
            <a:picLocks noGrp="1" noChangeAspect="1"/>
          </p:cNvPicPr>
          <p:nvPr>
            <p:ph type="pic" idx="1"/>
          </p:nvPr>
        </p:nvPicPr>
        <p:blipFill>
          <a:blip r:embed="rId3"/>
          <a:stretch>
            <a:fillRect/>
          </a:stretch>
        </p:blipFill>
        <p:spPr>
          <a:xfrm>
            <a:off x="5079215" y="0"/>
            <a:ext cx="7112786" cy="6857999"/>
          </a:xfrm>
        </p:spPr>
      </p:pic>
    </p:spTree>
    <p:extLst>
      <p:ext uri="{BB962C8B-B14F-4D97-AF65-F5344CB8AC3E}">
        <p14:creationId xmlns:p14="http://schemas.microsoft.com/office/powerpoint/2010/main" val="31294069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Title 3"/>
          <p:cNvSpPr>
            <a:spLocks noGrp="1"/>
          </p:cNvSpPr>
          <p:nvPr>
            <p:ph type="title"/>
          </p:nvPr>
        </p:nvSpPr>
        <p:spPr/>
        <p:txBody>
          <a:bodyPr>
            <a:normAutofit/>
          </a:bodyPr>
          <a:lstStyle/>
          <a:p>
            <a:r>
              <a:rPr lang="en-US" altLang="en-US"/>
              <a:t>Who Gets What from Social Policy? Economic Classes</a:t>
            </a:r>
            <a:endParaRPr lang="en-US" altLang="en-US" dirty="0"/>
          </a:p>
        </p:txBody>
      </p:sp>
      <p:sp>
        <p:nvSpPr>
          <p:cNvPr id="96258" name="Content Placeholder 4"/>
          <p:cNvSpPr>
            <a:spLocks noGrp="1"/>
          </p:cNvSpPr>
          <p:nvPr>
            <p:ph idx="1"/>
          </p:nvPr>
        </p:nvSpPr>
        <p:spPr>
          <a:xfrm>
            <a:off x="914401" y="1444766"/>
            <a:ext cx="10387520" cy="5413234"/>
          </a:xfrm>
        </p:spPr>
        <p:txBody>
          <a:bodyPr>
            <a:noAutofit/>
          </a:bodyPr>
          <a:lstStyle/>
          <a:p>
            <a:pPr>
              <a:lnSpc>
                <a:spcPct val="110000"/>
              </a:lnSpc>
            </a:pPr>
            <a:r>
              <a:rPr lang="en-US" altLang="en-US" dirty="0"/>
              <a:t>The middle and upper classes also benefit from social welfare programs.</a:t>
            </a:r>
          </a:p>
          <a:p>
            <a:pPr>
              <a:lnSpc>
                <a:spcPct val="110000"/>
              </a:lnSpc>
            </a:pPr>
            <a:endParaRPr lang="en-US" altLang="en-US" sz="100" dirty="0"/>
          </a:p>
          <a:p>
            <a:pPr>
              <a:lnSpc>
                <a:spcPct val="110000"/>
              </a:lnSpc>
            </a:pPr>
            <a:r>
              <a:rPr lang="en-US" altLang="en-US" dirty="0"/>
              <a:t>Social Security helps the middle class by relieving them of the costs associated with caring for elderly relatives.</a:t>
            </a:r>
          </a:p>
          <a:p>
            <a:pPr>
              <a:lnSpc>
                <a:spcPct val="110000"/>
              </a:lnSpc>
            </a:pPr>
            <a:endParaRPr lang="en-US" altLang="en-US" sz="100" dirty="0"/>
          </a:p>
          <a:p>
            <a:pPr>
              <a:lnSpc>
                <a:spcPct val="110000"/>
              </a:lnSpc>
            </a:pPr>
            <a:r>
              <a:rPr lang="en-US" altLang="en-US" dirty="0"/>
              <a:t>The middle class benefits from the “</a:t>
            </a:r>
            <a:r>
              <a:rPr lang="en-US" altLang="ja-JP" dirty="0"/>
              <a:t>shadow welfare state” of tax expenditures.</a:t>
            </a:r>
          </a:p>
          <a:p>
            <a:pPr lvl="2">
              <a:lnSpc>
                <a:spcPct val="110000"/>
              </a:lnSpc>
            </a:pPr>
            <a:r>
              <a:rPr lang="en-US" altLang="ja-JP" dirty="0"/>
              <a:t>The majority of tax expenditure benefits go to middle- and upper-income households.</a:t>
            </a:r>
          </a:p>
          <a:p>
            <a:pPr lvl="2">
              <a:lnSpc>
                <a:spcPct val="110000"/>
              </a:lnSpc>
            </a:pPr>
            <a:r>
              <a:rPr lang="en-US" altLang="ja-JP" dirty="0"/>
              <a:t>This includes state and local tax deductions, home mortgage deductions, and charitable contribution deductions.</a:t>
            </a:r>
          </a:p>
        </p:txBody>
      </p:sp>
    </p:spTree>
    <p:extLst>
      <p:ext uri="{BB962C8B-B14F-4D97-AF65-F5344CB8AC3E}">
        <p14:creationId xmlns:p14="http://schemas.microsoft.com/office/powerpoint/2010/main" val="27781817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Title 3"/>
          <p:cNvSpPr>
            <a:spLocks noGrp="1"/>
          </p:cNvSpPr>
          <p:nvPr>
            <p:ph type="title"/>
          </p:nvPr>
        </p:nvSpPr>
        <p:spPr/>
        <p:txBody>
          <a:bodyPr>
            <a:normAutofit/>
          </a:bodyPr>
          <a:lstStyle/>
          <a:p>
            <a:r>
              <a:rPr lang="en-US" altLang="en-US"/>
              <a:t>Who Gets What from Social Policy? Economic Classes, Part 2</a:t>
            </a:r>
            <a:endParaRPr lang="en-US" altLang="en-US" dirty="0"/>
          </a:p>
        </p:txBody>
      </p:sp>
      <p:sp>
        <p:nvSpPr>
          <p:cNvPr id="98306" name="Content Placeholder 4"/>
          <p:cNvSpPr>
            <a:spLocks noGrp="1"/>
          </p:cNvSpPr>
          <p:nvPr>
            <p:ph idx="1"/>
          </p:nvPr>
        </p:nvSpPr>
        <p:spPr/>
        <p:txBody>
          <a:bodyPr>
            <a:normAutofit lnSpcReduction="10000"/>
          </a:bodyPr>
          <a:lstStyle/>
          <a:p>
            <a:pPr>
              <a:lnSpc>
                <a:spcPct val="100000"/>
              </a:lnSpc>
            </a:pPr>
            <a:r>
              <a:rPr lang="en-US" altLang="en-US" dirty="0"/>
              <a:t>The working poor often do not benefit from the </a:t>
            </a:r>
            <a:r>
              <a:rPr lang="en-US" altLang="ja-JP" dirty="0"/>
              <a:t>shadow welfare state.</a:t>
            </a:r>
          </a:p>
          <a:p>
            <a:pPr lvl="1">
              <a:lnSpc>
                <a:spcPct val="100000"/>
              </a:lnSpc>
            </a:pPr>
            <a:r>
              <a:rPr lang="en-US" altLang="en-US" dirty="0"/>
              <a:t>They do not hold jobs that offer health insurance or pensions.</a:t>
            </a:r>
          </a:p>
          <a:p>
            <a:pPr lvl="1">
              <a:lnSpc>
                <a:spcPct val="100000"/>
              </a:lnSpc>
            </a:pPr>
            <a:r>
              <a:rPr lang="en-US" altLang="en-US" dirty="0"/>
              <a:t>They are likely to rent rather than own a home, so they have no mortgage deduction.</a:t>
            </a:r>
          </a:p>
          <a:p>
            <a:pPr>
              <a:lnSpc>
                <a:spcPct val="100000"/>
              </a:lnSpc>
            </a:pPr>
            <a:endParaRPr lang="en-US" altLang="en-US" sz="100" dirty="0"/>
          </a:p>
          <a:p>
            <a:pPr>
              <a:lnSpc>
                <a:spcPct val="100000"/>
              </a:lnSpc>
            </a:pPr>
            <a:r>
              <a:rPr lang="en-US" altLang="en-US" dirty="0"/>
              <a:t>The working poor benefit from three major programs.</a:t>
            </a:r>
          </a:p>
          <a:p>
            <a:pPr lvl="1">
              <a:lnSpc>
                <a:spcPct val="100000"/>
              </a:lnSpc>
            </a:pPr>
            <a:r>
              <a:rPr lang="en-US" altLang="en-US" dirty="0"/>
              <a:t>The Affordable Care Act (ACA): heath insurance subsidies</a:t>
            </a:r>
          </a:p>
          <a:p>
            <a:pPr lvl="1">
              <a:lnSpc>
                <a:spcPct val="100000"/>
              </a:lnSpc>
            </a:pPr>
            <a:r>
              <a:rPr lang="en-US" altLang="en-US" dirty="0"/>
              <a:t>The Earned Income Tax Credit (EITC): tax relief and a modest wage supplement</a:t>
            </a:r>
          </a:p>
          <a:p>
            <a:pPr lvl="1">
              <a:lnSpc>
                <a:spcPct val="100000"/>
              </a:lnSpc>
            </a:pPr>
            <a:r>
              <a:rPr lang="en-US" altLang="en-US" dirty="0"/>
              <a:t>The Supplemental Nutrition Assistance Program (SNAP): food assistance</a:t>
            </a:r>
          </a:p>
          <a:p>
            <a:pPr lvl="1">
              <a:lnSpc>
                <a:spcPct val="100000"/>
              </a:lnSpc>
            </a:pPr>
            <a:endParaRPr lang="en-US" altLang="en-US" dirty="0"/>
          </a:p>
        </p:txBody>
      </p:sp>
    </p:spTree>
    <p:extLst>
      <p:ext uri="{BB962C8B-B14F-4D97-AF65-F5344CB8AC3E}">
        <p14:creationId xmlns:p14="http://schemas.microsoft.com/office/powerpoint/2010/main" val="39461641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EA16E-A51D-4191-9E41-372935C6A958}"/>
              </a:ext>
            </a:extLst>
          </p:cNvPr>
          <p:cNvSpPr>
            <a:spLocks noGrp="1"/>
          </p:cNvSpPr>
          <p:nvPr>
            <p:ph type="title"/>
          </p:nvPr>
        </p:nvSpPr>
        <p:spPr/>
        <p:txBody>
          <a:bodyPr/>
          <a:lstStyle/>
          <a:p>
            <a:r>
              <a:rPr lang="en-US" dirty="0"/>
              <a:t>The Supplemental Nutrition Assistance Program</a:t>
            </a:r>
          </a:p>
        </p:txBody>
      </p:sp>
      <p:pic>
        <p:nvPicPr>
          <p:cNvPr id="5" name="Content Placeholder 4" descr="A woman handing a cashier an E B T card for SNAP benefits in a store.">
            <a:extLst>
              <a:ext uri="{FF2B5EF4-FFF2-40B4-BE49-F238E27FC236}">
                <a16:creationId xmlns:a16="http://schemas.microsoft.com/office/drawing/2014/main" id="{24CE862F-A532-C64D-92FD-DB1A8ADB809E}"/>
              </a:ext>
            </a:extLst>
          </p:cNvPr>
          <p:cNvPicPr>
            <a:picLocks noGrp="1" noChangeAspect="1"/>
          </p:cNvPicPr>
          <p:nvPr>
            <p:ph idx="1"/>
          </p:nvPr>
        </p:nvPicPr>
        <p:blipFill>
          <a:blip r:embed="rId3"/>
          <a:stretch>
            <a:fillRect/>
          </a:stretch>
        </p:blipFill>
        <p:spPr>
          <a:xfrm>
            <a:off x="2579653" y="1444625"/>
            <a:ext cx="7056507" cy="5300663"/>
          </a:xfrm>
        </p:spPr>
      </p:pic>
    </p:spTree>
    <p:extLst>
      <p:ext uri="{BB962C8B-B14F-4D97-AF65-F5344CB8AC3E}">
        <p14:creationId xmlns:p14="http://schemas.microsoft.com/office/powerpoint/2010/main" val="21662602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Title 3"/>
          <p:cNvSpPr>
            <a:spLocks noGrp="1"/>
          </p:cNvSpPr>
          <p:nvPr>
            <p:ph type="title"/>
          </p:nvPr>
        </p:nvSpPr>
        <p:spPr/>
        <p:txBody>
          <a:bodyPr/>
          <a:lstStyle/>
          <a:p>
            <a:r>
              <a:rPr lang="en-US" altLang="en-US"/>
              <a:t>Who Gets What from Social Policy? The Unemployed</a:t>
            </a:r>
            <a:endParaRPr lang="en-US" altLang="en-US" dirty="0"/>
          </a:p>
        </p:txBody>
      </p:sp>
      <p:sp>
        <p:nvSpPr>
          <p:cNvPr id="100354" name="Content Placeholder 4"/>
          <p:cNvSpPr>
            <a:spLocks noGrp="1"/>
          </p:cNvSpPr>
          <p:nvPr>
            <p:ph idx="1"/>
          </p:nvPr>
        </p:nvSpPr>
        <p:spPr/>
        <p:txBody>
          <a:bodyPr>
            <a:normAutofit/>
          </a:bodyPr>
          <a:lstStyle/>
          <a:p>
            <a:r>
              <a:rPr lang="en-US" altLang="en-US" dirty="0"/>
              <a:t>The nonworking poor primarily benefit from the TANF program.</a:t>
            </a:r>
          </a:p>
          <a:p>
            <a:endParaRPr lang="en-US" altLang="en-US" dirty="0"/>
          </a:p>
          <a:p>
            <a:r>
              <a:rPr lang="en-US" altLang="en-US" dirty="0"/>
              <a:t>They may also receive benefits from SNAP and Medicaid.</a:t>
            </a:r>
          </a:p>
          <a:p>
            <a:pPr lvl="1"/>
            <a:r>
              <a:rPr lang="en-US" altLang="en-US" dirty="0"/>
              <a:t>Able-bodied adults who are not caring for children are not eligible for assistance other than food stamps.</a:t>
            </a:r>
          </a:p>
          <a:p>
            <a:pPr lvl="1"/>
            <a:endParaRPr lang="en-US" altLang="en-US" dirty="0"/>
          </a:p>
          <a:p>
            <a:r>
              <a:rPr lang="en-US" altLang="en-US" dirty="0"/>
              <a:t>Many states offer “</a:t>
            </a:r>
            <a:r>
              <a:rPr lang="en-US" altLang="ja-JP" dirty="0"/>
              <a:t>general assistance” (cash assistance).</a:t>
            </a:r>
            <a:endParaRPr lang="en-US" altLang="en-US" dirty="0"/>
          </a:p>
          <a:p>
            <a:pPr lvl="1"/>
            <a:endParaRPr lang="en-US" altLang="en-US" dirty="0"/>
          </a:p>
        </p:txBody>
      </p:sp>
    </p:spTree>
    <p:extLst>
      <p:ext uri="{BB962C8B-B14F-4D97-AF65-F5344CB8AC3E}">
        <p14:creationId xmlns:p14="http://schemas.microsoft.com/office/powerpoint/2010/main" val="41644937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Title 3"/>
          <p:cNvSpPr>
            <a:spLocks noGrp="1"/>
          </p:cNvSpPr>
          <p:nvPr>
            <p:ph type="title"/>
          </p:nvPr>
        </p:nvSpPr>
        <p:spPr/>
        <p:txBody>
          <a:bodyPr>
            <a:normAutofit/>
          </a:bodyPr>
          <a:lstStyle/>
          <a:p>
            <a:r>
              <a:rPr lang="en-US" altLang="en-US"/>
              <a:t>Who Gets What from Social Policy? Race, Age, and Gender</a:t>
            </a:r>
            <a:endParaRPr lang="en-US" altLang="en-US" dirty="0"/>
          </a:p>
        </p:txBody>
      </p:sp>
      <p:sp>
        <p:nvSpPr>
          <p:cNvPr id="102402" name="Content Placeholder 4"/>
          <p:cNvSpPr>
            <a:spLocks noGrp="1"/>
          </p:cNvSpPr>
          <p:nvPr>
            <p:ph idx="1"/>
          </p:nvPr>
        </p:nvSpPr>
        <p:spPr/>
        <p:txBody>
          <a:bodyPr>
            <a:normAutofit/>
          </a:bodyPr>
          <a:lstStyle/>
          <a:p>
            <a:pPr>
              <a:lnSpc>
                <a:spcPct val="100000"/>
              </a:lnSpc>
            </a:pPr>
            <a:r>
              <a:rPr lang="en-US" altLang="en-US" dirty="0"/>
              <a:t>Minorities are disproportionately poor.</a:t>
            </a:r>
          </a:p>
          <a:p>
            <a:pPr lvl="1">
              <a:lnSpc>
                <a:spcPct val="100000"/>
              </a:lnSpc>
            </a:pPr>
            <a:r>
              <a:rPr lang="en-US" altLang="en-US" dirty="0"/>
              <a:t>The poverty rate for African Americans is 18.8 percent.</a:t>
            </a:r>
          </a:p>
          <a:p>
            <a:pPr lvl="1">
              <a:lnSpc>
                <a:spcPct val="100000"/>
              </a:lnSpc>
            </a:pPr>
            <a:r>
              <a:rPr lang="en-US" altLang="en-US" dirty="0"/>
              <a:t>The poverty rate for Latinos is 15.7 percent.</a:t>
            </a:r>
          </a:p>
          <a:p>
            <a:pPr lvl="1">
              <a:lnSpc>
                <a:spcPct val="100000"/>
              </a:lnSpc>
            </a:pPr>
            <a:r>
              <a:rPr lang="en-US" altLang="en-US" dirty="0"/>
              <a:t>The poverty rate for non-Hispanic whites is 7.3 percent.</a:t>
            </a:r>
          </a:p>
          <a:p>
            <a:pPr>
              <a:lnSpc>
                <a:spcPct val="100000"/>
              </a:lnSpc>
            </a:pPr>
            <a:endParaRPr lang="en-US" altLang="en-US" dirty="0"/>
          </a:p>
          <a:p>
            <a:pPr>
              <a:lnSpc>
                <a:spcPct val="100000"/>
              </a:lnSpc>
            </a:pPr>
            <a:r>
              <a:rPr lang="en-US" altLang="en-US" dirty="0"/>
              <a:t>Women and children are also more likely to be in poverty. Single mothers are twice as likely to be poor as the average American.</a:t>
            </a:r>
          </a:p>
          <a:p>
            <a:pPr>
              <a:lnSpc>
                <a:spcPct val="100000"/>
              </a:lnSpc>
            </a:pPr>
            <a:endParaRPr lang="en-US" altLang="en-US" dirty="0"/>
          </a:p>
          <a:p>
            <a:pPr>
              <a:lnSpc>
                <a:spcPct val="100000"/>
              </a:lnSpc>
            </a:pPr>
            <a:r>
              <a:rPr lang="en-US" altLang="en-US" dirty="0"/>
              <a:t>The rate of child poverty has increased in recent years.</a:t>
            </a:r>
          </a:p>
          <a:p>
            <a:pPr lvl="1">
              <a:lnSpc>
                <a:spcPct val="100000"/>
              </a:lnSpc>
            </a:pPr>
            <a:endParaRPr lang="en-US" altLang="en-US" dirty="0"/>
          </a:p>
        </p:txBody>
      </p:sp>
    </p:spTree>
    <p:extLst>
      <p:ext uri="{BB962C8B-B14F-4D97-AF65-F5344CB8AC3E}">
        <p14:creationId xmlns:p14="http://schemas.microsoft.com/office/powerpoint/2010/main" val="20715906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a:t>Poverty Levels in the United States</a:t>
            </a:r>
            <a:endParaRPr lang="en-US" dirty="0"/>
          </a:p>
        </p:txBody>
      </p:sp>
      <p:pic>
        <p:nvPicPr>
          <p:cNvPr id="6" name="Content Placeholder 8" descr="Figure 14.4 is a line graph titled, Poverty Levels in the United States from 1966 to 2018.&#10;The line graph infers the following data. Female-headed households have the highest percentage living below the poverty line. Prior to 1982, female-headed households, people under 18, and the people 65 and older are above the national average. In the early 1980s, the poverty rate for children began to rise. In 1982, the percentage of elderly people in poverty dropped below the national average. Four lines are plotted in the graph as follows. The line for All people starts from 15 percent in 1966, with a slight decrease to 11 percent in 1975, before increasing to 15.1 percent in 1984. Slight fluctuations between 11 percent and 15 percent are recorded from 1984 to 2012, with highs in 1993 and 2010 and a low in 2000. The line then declines from 2015 through 2018 to 12 percent. The line for Female-headed households starts from 40 percent in 1966, decreases to 35 percent in 1980 before increasing to 40 percent in 1984, shows slight fluctuations between 35 percent and 40 percent from 1984 to 1996 with a high in 1991 and lows in 1989 and 1996. It then decreases sharply to 28 percent in 2000 before increasing steadily to 34.8 percent in 2010, to finally decline to 28 percent in 2018. The line is way above national average. The line for People 65 and older starts from 28 percent in 1966, then increases slightly before decreasing steadily to 15 percent in 1975, and then holding steady through 1982. In 1982, the percentage of elderly people in poverty dropped below the national average. Thereafter, it decreases slowly to 9 percent in 2012, and finally to 10 percent in 2018.The line for People under 18 starts from 17 percent in 1966, decreases slightly to 14.9 percent in 1970 before increasing steadily to 22 percent in 1984. In the early 1980s, the poverty rate for children began to rise. Slight fluctuations are recorded between 20 percent and 24 percent from 1984 to 1994. It decrease sharply to 16 percent in 2000 and increases steadily to 22 percent in 2010. The line finally declines to 16 percent in 2018.&#10;SOURCES: U.S. Census Bureau, Historical Poverty Tables, “Table 2. Poverty Status of People by Family Relationship, Race, and Hispanic Origin: 1959 to 2018,” and “Table 3. Poverty Status of People, by Age, Race, and Hispanic Origin: 1969 to 2018,” www.census.gov/data/tables/time-series/demo/income-poverty/historical-poverty-people.xhtml (accessed 5/12/20).">
            <a:extLst>
              <a:ext uri="{FF2B5EF4-FFF2-40B4-BE49-F238E27FC236}">
                <a16:creationId xmlns:a16="http://schemas.microsoft.com/office/drawing/2014/main" id="{5D654C5B-9CFC-6A44-A483-1E0623CB0A73}"/>
              </a:ext>
            </a:extLst>
          </p:cNvPr>
          <p:cNvPicPr>
            <a:picLocks noGrp="1" noChangeAspect="1"/>
          </p:cNvPicPr>
          <p:nvPr>
            <p:ph type="pic" idx="1"/>
          </p:nvPr>
        </p:nvPicPr>
        <p:blipFill>
          <a:blip r:embed="rId3"/>
          <a:stretch>
            <a:fillRect/>
          </a:stretch>
        </p:blipFill>
        <p:spPr>
          <a:xfrm>
            <a:off x="5626534" y="0"/>
            <a:ext cx="6108700" cy="6858000"/>
          </a:xfrm>
          <a:prstGeom prst="rect">
            <a:avLst/>
          </a:prstGeom>
        </p:spPr>
      </p:pic>
    </p:spTree>
    <p:extLst>
      <p:ext uri="{BB962C8B-B14F-4D97-AF65-F5344CB8AC3E}">
        <p14:creationId xmlns:p14="http://schemas.microsoft.com/office/powerpoint/2010/main" val="7943374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2"/>
          <p:cNvSpPr>
            <a:spLocks noGrp="1" noChangeArrowheads="1"/>
          </p:cNvSpPr>
          <p:nvPr>
            <p:ph type="title"/>
          </p:nvPr>
        </p:nvSpPr>
        <p:spPr/>
        <p:txBody>
          <a:bodyPr/>
          <a:lstStyle/>
          <a:p>
            <a:r>
              <a:rPr lang="en-US" altLang="en-US"/>
              <a:t>Public Opinion Poll: Q1</a:t>
            </a:r>
            <a:endParaRPr lang="en-US" altLang="en-US" dirty="0"/>
          </a:p>
        </p:txBody>
      </p:sp>
      <p:sp>
        <p:nvSpPr>
          <p:cNvPr id="110594" name="Rectangle 3"/>
          <p:cNvSpPr>
            <a:spLocks noGrp="1" noChangeArrowheads="1"/>
          </p:cNvSpPr>
          <p:nvPr>
            <p:ph idx="1"/>
          </p:nvPr>
        </p:nvSpPr>
        <p:spPr/>
        <p:txBody>
          <a:bodyPr/>
          <a:lstStyle/>
          <a:p>
            <a:r>
              <a:rPr lang="en-US" altLang="en-US" dirty="0"/>
              <a:t>Which of the following do you believe has the greatest impact on the economy of the United States?</a:t>
            </a:r>
          </a:p>
          <a:p>
            <a:endParaRPr lang="en-US" altLang="en-US" dirty="0"/>
          </a:p>
          <a:p>
            <a:pPr marL="457200" indent="-457200">
              <a:buFont typeface="+mj-lt"/>
              <a:buAutoNum type="alphaLcParenR"/>
            </a:pPr>
            <a:r>
              <a:rPr lang="en-US" altLang="en-US" dirty="0"/>
              <a:t>U.S. president</a:t>
            </a:r>
          </a:p>
          <a:p>
            <a:pPr marL="457200" indent="-457200">
              <a:buFont typeface="+mj-lt"/>
              <a:buAutoNum type="alphaLcParenR"/>
            </a:pPr>
            <a:r>
              <a:rPr lang="en-US" altLang="en-US" dirty="0"/>
              <a:t>U.S. Congress</a:t>
            </a:r>
          </a:p>
          <a:p>
            <a:pPr marL="457200" indent="-457200">
              <a:buFont typeface="+mj-lt"/>
              <a:buAutoNum type="alphaLcParenR"/>
            </a:pPr>
            <a:r>
              <a:rPr lang="en-US" altLang="en-US" dirty="0"/>
              <a:t>chair of the Federal Reserve</a:t>
            </a:r>
          </a:p>
          <a:p>
            <a:pPr marL="457200" indent="-457200">
              <a:buFont typeface="+mj-lt"/>
              <a:buAutoNum type="alphaLcParenR"/>
            </a:pPr>
            <a:r>
              <a:rPr lang="en-US" altLang="en-US" dirty="0"/>
              <a:t>individual state governments</a:t>
            </a:r>
          </a:p>
        </p:txBody>
      </p:sp>
    </p:spTree>
    <p:extLst>
      <p:ext uri="{BB962C8B-B14F-4D97-AF65-F5344CB8AC3E}">
        <p14:creationId xmlns:p14="http://schemas.microsoft.com/office/powerpoint/2010/main" val="15799676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2"/>
          <p:cNvSpPr>
            <a:spLocks noGrp="1" noChangeArrowheads="1"/>
          </p:cNvSpPr>
          <p:nvPr>
            <p:ph type="title"/>
          </p:nvPr>
        </p:nvSpPr>
        <p:spPr/>
        <p:txBody>
          <a:bodyPr/>
          <a:lstStyle/>
          <a:p>
            <a:r>
              <a:rPr lang="en-US" altLang="en-US"/>
              <a:t>Public Opinion Poll: Q2</a:t>
            </a:r>
            <a:endParaRPr lang="en-US" altLang="en-US" dirty="0"/>
          </a:p>
        </p:txBody>
      </p:sp>
      <p:sp>
        <p:nvSpPr>
          <p:cNvPr id="112642" name="Rectangle 3"/>
          <p:cNvSpPr>
            <a:spLocks noGrp="1" noChangeArrowheads="1"/>
          </p:cNvSpPr>
          <p:nvPr>
            <p:ph idx="1"/>
          </p:nvPr>
        </p:nvSpPr>
        <p:spPr/>
        <p:txBody>
          <a:bodyPr/>
          <a:lstStyle/>
          <a:p>
            <a:r>
              <a:rPr lang="en-US" altLang="en-US" dirty="0"/>
              <a:t>Do you believe the federal government</a:t>
            </a:r>
            <a:r>
              <a:rPr lang="en-US" altLang="ja-JP" dirty="0"/>
              <a:t>’s economic policy should include attempts to minimize tax disparities between the lowest and highest earners? </a:t>
            </a:r>
          </a:p>
          <a:p>
            <a:endParaRPr lang="en-US" altLang="en-US" dirty="0"/>
          </a:p>
          <a:p>
            <a:pPr marL="457200" indent="-457200">
              <a:buFont typeface="+mj-lt"/>
              <a:buAutoNum type="alphaLcParenR"/>
            </a:pPr>
            <a:r>
              <a:rPr lang="en-US" altLang="en-US" dirty="0"/>
              <a:t>yes</a:t>
            </a:r>
          </a:p>
          <a:p>
            <a:pPr marL="457200" indent="-457200">
              <a:buFont typeface="+mj-lt"/>
              <a:buAutoNum type="alphaLcParenR"/>
            </a:pPr>
            <a:r>
              <a:rPr lang="en-US" altLang="en-US" dirty="0"/>
              <a:t>no</a:t>
            </a:r>
          </a:p>
        </p:txBody>
      </p:sp>
    </p:spTree>
    <p:extLst>
      <p:ext uri="{BB962C8B-B14F-4D97-AF65-F5344CB8AC3E}">
        <p14:creationId xmlns:p14="http://schemas.microsoft.com/office/powerpoint/2010/main" val="2596878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2"/>
          <p:cNvSpPr>
            <a:spLocks noGrp="1" noChangeArrowheads="1"/>
          </p:cNvSpPr>
          <p:nvPr>
            <p:ph type="title"/>
          </p:nvPr>
        </p:nvSpPr>
        <p:spPr/>
        <p:txBody>
          <a:bodyPr/>
          <a:lstStyle/>
          <a:p>
            <a:r>
              <a:rPr lang="en-US" altLang="en-US"/>
              <a:t>Public Opinion Poll: Q3</a:t>
            </a:r>
            <a:endParaRPr lang="en-US" altLang="en-US" dirty="0"/>
          </a:p>
        </p:txBody>
      </p:sp>
      <p:sp>
        <p:nvSpPr>
          <p:cNvPr id="114690" name="Rectangle 3"/>
          <p:cNvSpPr>
            <a:spLocks noGrp="1" noChangeArrowheads="1"/>
          </p:cNvSpPr>
          <p:nvPr>
            <p:ph idx="1"/>
          </p:nvPr>
        </p:nvSpPr>
        <p:spPr/>
        <p:txBody>
          <a:bodyPr/>
          <a:lstStyle/>
          <a:p>
            <a:r>
              <a:rPr lang="en-US" altLang="en-US" dirty="0"/>
              <a:t>Do you believe the federal government should eliminate Social Security and Medicare programs and require individuals to have their own supplemental income and insurance?</a:t>
            </a:r>
          </a:p>
          <a:p>
            <a:endParaRPr lang="en-US" altLang="en-US" dirty="0"/>
          </a:p>
          <a:p>
            <a:pPr marL="457200" indent="-457200">
              <a:buFont typeface="+mj-lt"/>
              <a:buAutoNum type="alphaLcParenR"/>
            </a:pPr>
            <a:r>
              <a:rPr lang="en-US" altLang="en-US" dirty="0"/>
              <a:t>Yes, the government should end these programs.</a:t>
            </a:r>
          </a:p>
          <a:p>
            <a:pPr marL="457200" indent="-457200">
              <a:buFont typeface="+mj-lt"/>
              <a:buAutoNum type="alphaLcParenR"/>
            </a:pPr>
            <a:r>
              <a:rPr lang="en-US" altLang="en-US" dirty="0"/>
              <a:t>No, the government should keep these programs.</a:t>
            </a:r>
          </a:p>
          <a:p>
            <a:pPr marL="457200" indent="-457200">
              <a:buFont typeface="+mj-lt"/>
              <a:buAutoNum type="alphaLcParenR"/>
            </a:pPr>
            <a:r>
              <a:rPr lang="en-US" altLang="en-US" dirty="0"/>
              <a:t>No, the government should make these programs optional.</a:t>
            </a:r>
          </a:p>
        </p:txBody>
      </p:sp>
    </p:spTree>
    <p:extLst>
      <p:ext uri="{BB962C8B-B14F-4D97-AF65-F5344CB8AC3E}">
        <p14:creationId xmlns:p14="http://schemas.microsoft.com/office/powerpoint/2010/main" val="3296026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0C871-1D83-4AAC-A3BE-CB110DAD4867}"/>
              </a:ext>
            </a:extLst>
          </p:cNvPr>
          <p:cNvSpPr>
            <a:spLocks noGrp="1"/>
          </p:cNvSpPr>
          <p:nvPr>
            <p:ph type="title"/>
          </p:nvPr>
        </p:nvSpPr>
        <p:spPr/>
        <p:txBody>
          <a:bodyPr/>
          <a:lstStyle/>
          <a:p>
            <a:r>
              <a:rPr lang="en-US"/>
              <a:t>Federal Revenues by Type of Tax</a:t>
            </a:r>
            <a:endParaRPr lang="en-US" dirty="0"/>
          </a:p>
        </p:txBody>
      </p:sp>
      <p:pic>
        <p:nvPicPr>
          <p:cNvPr id="6" name="Content Placeholder 6" descr="Figure 14.1 is a horizontal bar graph titled, Federal Revenues by Type of Tax.&#10;The bar graph shows federal revenue by type of tax for the years 1966, 1986, 2006, and 2020. Data from the graph are as follows. 1966. Individual income taxes: 42 percent, Corporate income taxes: 23 percent, Social insurance and retirement receipts: 20 percent, Excise taxes: 10 percent, Other: 5 percent. 1986. Individual income taxes: 45 percent, Corporate income taxes: 8 percent, Social insurance and retirement receipts: 37 percent, Excise taxes: 4 percent, Other: 5 percent. 2006. Individual income taxes: 43 percent, Corporate income taxes: 15 percent, Social insurance and retirement receipts: 35 percent, Excise taxes: 3 percent, Other: 4 percent. 2020. Individual income taxes: 48.9 percent, Corporate income taxes: 7.1 percent, Social insurance and retirement receipts: 35.4 percent, Excise taxes: 2.6 percent, Other: 6 percent.&#10;Note: Data for 2020 are estimated.&#10;SOURCE: Office of Management and Budget, “Table 2.2—Percentage Composition of Receipts by Source: 1934–2025,” www.whitehouse.gov/omb/budget/Historicals (accessed 5/13/20).">
            <a:extLst>
              <a:ext uri="{FF2B5EF4-FFF2-40B4-BE49-F238E27FC236}">
                <a16:creationId xmlns:a16="http://schemas.microsoft.com/office/drawing/2014/main" id="{5D09C48E-8AFA-8F4B-A725-73B12F8D6ECB}"/>
              </a:ext>
            </a:extLst>
          </p:cNvPr>
          <p:cNvPicPr>
            <a:picLocks noGrp="1" noChangeAspect="1"/>
          </p:cNvPicPr>
          <p:nvPr>
            <p:ph type="pic" idx="1"/>
          </p:nvPr>
        </p:nvPicPr>
        <p:blipFill>
          <a:blip r:embed="rId3"/>
          <a:stretch>
            <a:fillRect/>
          </a:stretch>
        </p:blipFill>
        <p:spPr>
          <a:xfrm>
            <a:off x="4776787" y="0"/>
            <a:ext cx="7415213" cy="6858000"/>
          </a:xfrm>
          <a:prstGeom prst="rect">
            <a:avLst/>
          </a:prstGeom>
        </p:spPr>
      </p:pic>
    </p:spTree>
    <p:extLst>
      <p:ext uri="{BB962C8B-B14F-4D97-AF65-F5344CB8AC3E}">
        <p14:creationId xmlns:p14="http://schemas.microsoft.com/office/powerpoint/2010/main" val="17193766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2"/>
          <p:cNvSpPr>
            <a:spLocks noGrp="1" noChangeArrowheads="1"/>
          </p:cNvSpPr>
          <p:nvPr>
            <p:ph type="title"/>
          </p:nvPr>
        </p:nvSpPr>
        <p:spPr/>
        <p:txBody>
          <a:bodyPr/>
          <a:lstStyle/>
          <a:p>
            <a:r>
              <a:rPr lang="en-US" altLang="en-US"/>
              <a:t>Public Opinion Poll: Q4</a:t>
            </a:r>
            <a:endParaRPr lang="en-US" altLang="en-US" dirty="0"/>
          </a:p>
        </p:txBody>
      </p:sp>
      <p:sp>
        <p:nvSpPr>
          <p:cNvPr id="116738" name="Rectangle 3"/>
          <p:cNvSpPr>
            <a:spLocks noGrp="1" noChangeArrowheads="1"/>
          </p:cNvSpPr>
          <p:nvPr>
            <p:ph idx="1"/>
          </p:nvPr>
        </p:nvSpPr>
        <p:spPr/>
        <p:txBody>
          <a:bodyPr/>
          <a:lstStyle/>
          <a:p>
            <a:r>
              <a:rPr lang="en-US" altLang="ja-JP" dirty="0"/>
              <a:t>Should welfare benefits—in terms of programs and direct payments to recipients—be the same in all states?</a:t>
            </a:r>
          </a:p>
          <a:p>
            <a:endParaRPr lang="en-US" altLang="en-US" dirty="0"/>
          </a:p>
          <a:p>
            <a:pPr marL="457200" indent="-457200">
              <a:buFont typeface="+mj-lt"/>
              <a:buAutoNum type="alphaLcParenR"/>
            </a:pPr>
            <a:r>
              <a:rPr lang="en-US" altLang="en-US" dirty="0"/>
              <a:t>Yes, all states should address poverty in the same way, using only federal funds and programs.</a:t>
            </a:r>
          </a:p>
          <a:p>
            <a:pPr marL="457200" indent="-457200">
              <a:buFont typeface="+mj-lt"/>
              <a:buAutoNum type="alphaLcParenR"/>
            </a:pPr>
            <a:r>
              <a:rPr lang="en-US" altLang="en-US" dirty="0"/>
              <a:t>No, states should be able to address poverty in the manner they think is most appropriate, adding state-level programs and funds if they wish to do so.</a:t>
            </a:r>
          </a:p>
        </p:txBody>
      </p:sp>
    </p:spTree>
    <p:extLst>
      <p:ext uri="{BB962C8B-B14F-4D97-AF65-F5344CB8AC3E}">
        <p14:creationId xmlns:p14="http://schemas.microsoft.com/office/powerpoint/2010/main" val="21525358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2"/>
          <p:cNvSpPr>
            <a:spLocks noGrp="1" noChangeArrowheads="1"/>
          </p:cNvSpPr>
          <p:nvPr>
            <p:ph type="title"/>
          </p:nvPr>
        </p:nvSpPr>
        <p:spPr/>
        <p:txBody>
          <a:bodyPr/>
          <a:lstStyle/>
          <a:p>
            <a:r>
              <a:rPr lang="en-US" altLang="en-US"/>
              <a:t>Public Opinion Poll: Q5</a:t>
            </a:r>
            <a:endParaRPr lang="en-US" altLang="en-US" dirty="0"/>
          </a:p>
        </p:txBody>
      </p:sp>
      <p:sp>
        <p:nvSpPr>
          <p:cNvPr id="118786" name="Rectangle 3"/>
          <p:cNvSpPr>
            <a:spLocks noGrp="1" noChangeArrowheads="1"/>
          </p:cNvSpPr>
          <p:nvPr>
            <p:ph idx="1"/>
          </p:nvPr>
        </p:nvSpPr>
        <p:spPr/>
        <p:txBody>
          <a:bodyPr/>
          <a:lstStyle/>
          <a:p>
            <a:r>
              <a:rPr lang="en-US" altLang="en-US" dirty="0"/>
              <a:t>Should the federal government spend more to make college education more affordable?</a:t>
            </a:r>
          </a:p>
          <a:p>
            <a:endParaRPr lang="en-US" altLang="en-US" dirty="0"/>
          </a:p>
          <a:p>
            <a:pPr marL="457200" indent="-457200">
              <a:buFont typeface="+mj-lt"/>
              <a:buAutoNum type="alphaLcParenR"/>
            </a:pPr>
            <a:r>
              <a:rPr lang="en-US" altLang="en-US" dirty="0"/>
              <a:t>Yes, government should spend more on college education to make it more affordable.</a:t>
            </a:r>
          </a:p>
          <a:p>
            <a:pPr marL="457200" indent="-457200">
              <a:buFont typeface="+mj-lt"/>
              <a:buAutoNum type="alphaLcParenR"/>
            </a:pPr>
            <a:r>
              <a:rPr lang="en-US" altLang="en-US" dirty="0"/>
              <a:t>No, government should keep spending as it is, with no increase or decrease.</a:t>
            </a:r>
          </a:p>
          <a:p>
            <a:pPr marL="457200" indent="-457200">
              <a:buFont typeface="+mj-lt"/>
              <a:buAutoNum type="alphaLcParenR"/>
            </a:pPr>
            <a:r>
              <a:rPr lang="en-US" altLang="en-US" dirty="0"/>
              <a:t>No, government should cut spending on college education, cutting current levels.</a:t>
            </a:r>
          </a:p>
        </p:txBody>
      </p:sp>
    </p:spTree>
    <p:extLst>
      <p:ext uri="{BB962C8B-B14F-4D97-AF65-F5344CB8AC3E}">
        <p14:creationId xmlns:p14="http://schemas.microsoft.com/office/powerpoint/2010/main" val="26790935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2"/>
          <p:cNvSpPr>
            <a:spLocks noGrp="1" noChangeArrowheads="1"/>
          </p:cNvSpPr>
          <p:nvPr>
            <p:ph type="title"/>
          </p:nvPr>
        </p:nvSpPr>
        <p:spPr/>
        <p:txBody>
          <a:bodyPr/>
          <a:lstStyle/>
          <a:p>
            <a:r>
              <a:rPr lang="en-US" altLang="en-US"/>
              <a:t>Additional Information</a:t>
            </a:r>
            <a:endParaRPr lang="en-US" altLang="en-US" dirty="0"/>
          </a:p>
        </p:txBody>
      </p:sp>
      <p:sp>
        <p:nvSpPr>
          <p:cNvPr id="120834" name="Rectangle 3"/>
          <p:cNvSpPr>
            <a:spLocks noGrp="1" noChangeArrowheads="1"/>
          </p:cNvSpPr>
          <p:nvPr>
            <p:ph idx="1"/>
          </p:nvPr>
        </p:nvSpPr>
        <p:spPr/>
        <p:txBody>
          <a:bodyPr/>
          <a:lstStyle/>
          <a:p>
            <a:r>
              <a:rPr lang="en-US" altLang="en-US"/>
              <a:t>Following this slide, you will find additional images, figures, and tables from the textbook.</a:t>
            </a:r>
            <a:endParaRPr lang="en-US" altLang="en-US" dirty="0"/>
          </a:p>
        </p:txBody>
      </p:sp>
    </p:spTree>
    <p:extLst>
      <p:ext uri="{BB962C8B-B14F-4D97-AF65-F5344CB8AC3E}">
        <p14:creationId xmlns:p14="http://schemas.microsoft.com/office/powerpoint/2010/main" val="18631172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4961C-91F1-D149-9A38-6E2066DA284E}"/>
              </a:ext>
            </a:extLst>
          </p:cNvPr>
          <p:cNvSpPr>
            <a:spLocks noGrp="1"/>
          </p:cNvSpPr>
          <p:nvPr>
            <p:ph type="title"/>
          </p:nvPr>
        </p:nvSpPr>
        <p:spPr>
          <a:xfrm>
            <a:off x="930064" y="825190"/>
            <a:ext cx="3932237" cy="2599047"/>
          </a:xfrm>
        </p:spPr>
        <p:txBody>
          <a:bodyPr/>
          <a:lstStyle/>
          <a:p>
            <a:r>
              <a:rPr lang="en-US" dirty="0"/>
              <a:t>American Side by Side: </a:t>
            </a:r>
            <a:br>
              <a:rPr lang="en-US" dirty="0"/>
            </a:br>
            <a:r>
              <a:rPr lang="en-US" dirty="0"/>
              <a:t>Global Tax Rates</a:t>
            </a:r>
          </a:p>
        </p:txBody>
      </p:sp>
      <p:graphicFrame>
        <p:nvGraphicFramePr>
          <p:cNvPr id="7" name="Table 6" descr="Table is accessible.">
            <a:extLst>
              <a:ext uri="{FF2B5EF4-FFF2-40B4-BE49-F238E27FC236}">
                <a16:creationId xmlns:a16="http://schemas.microsoft.com/office/drawing/2014/main" id="{8F3691A9-D509-D64E-8603-172AF21455AB}"/>
              </a:ext>
            </a:extLst>
          </p:cNvPr>
          <p:cNvGraphicFramePr>
            <a:graphicFrameLocks noGrp="1"/>
          </p:cNvGraphicFramePr>
          <p:nvPr>
            <p:extLst>
              <p:ext uri="{D42A27DB-BD31-4B8C-83A1-F6EECF244321}">
                <p14:modId xmlns:p14="http://schemas.microsoft.com/office/powerpoint/2010/main" val="1467729387"/>
              </p:ext>
            </p:extLst>
          </p:nvPr>
        </p:nvGraphicFramePr>
        <p:xfrm>
          <a:off x="6579794" y="1321319"/>
          <a:ext cx="3825768" cy="4543806"/>
        </p:xfrm>
        <a:graphic>
          <a:graphicData uri="http://schemas.openxmlformats.org/drawingml/2006/table">
            <a:tbl>
              <a:tblPr firstRow="1" bandRow="1">
                <a:tableStyleId>{5C22544A-7EE6-4342-B048-85BDC9FD1C3A}</a:tableStyleId>
              </a:tblPr>
              <a:tblGrid>
                <a:gridCol w="956442">
                  <a:extLst>
                    <a:ext uri="{9D8B030D-6E8A-4147-A177-3AD203B41FA5}">
                      <a16:colId xmlns:a16="http://schemas.microsoft.com/office/drawing/2014/main" val="672683697"/>
                    </a:ext>
                  </a:extLst>
                </a:gridCol>
                <a:gridCol w="956442">
                  <a:extLst>
                    <a:ext uri="{9D8B030D-6E8A-4147-A177-3AD203B41FA5}">
                      <a16:colId xmlns:a16="http://schemas.microsoft.com/office/drawing/2014/main" val="3915415563"/>
                    </a:ext>
                  </a:extLst>
                </a:gridCol>
                <a:gridCol w="956442">
                  <a:extLst>
                    <a:ext uri="{9D8B030D-6E8A-4147-A177-3AD203B41FA5}">
                      <a16:colId xmlns:a16="http://schemas.microsoft.com/office/drawing/2014/main" val="69212698"/>
                    </a:ext>
                  </a:extLst>
                </a:gridCol>
                <a:gridCol w="956442">
                  <a:extLst>
                    <a:ext uri="{9D8B030D-6E8A-4147-A177-3AD203B41FA5}">
                      <a16:colId xmlns:a16="http://schemas.microsoft.com/office/drawing/2014/main" val="3658924992"/>
                    </a:ext>
                  </a:extLst>
                </a:gridCol>
              </a:tblGrid>
              <a:tr h="0">
                <a:tc>
                  <a:txBody>
                    <a:bodyPr/>
                    <a:lstStyle/>
                    <a:p>
                      <a:pPr marL="0" marR="0">
                        <a:lnSpc>
                          <a:spcPct val="115000"/>
                        </a:lnSpc>
                        <a:spcBef>
                          <a:spcPts val="0"/>
                        </a:spcBef>
                        <a:spcAft>
                          <a:spcPts val="0"/>
                        </a:spcAft>
                      </a:pPr>
                      <a:r>
                        <a:rPr lang="en-IN" sz="1000" b="1" dirty="0">
                          <a:solidFill>
                            <a:schemeClr val="tx1"/>
                          </a:solidFill>
                          <a:effectLst/>
                          <a:latin typeface="Calibri" panose="020F0502020204030204" pitchFamily="34" charset="0"/>
                          <a:ea typeface="Calibri" panose="020F0502020204030204" pitchFamily="34" charset="0"/>
                          <a:cs typeface="Arial" panose="020B0604020202020204" pitchFamily="34" charset="0"/>
                        </a:rPr>
                        <a:t>Country </a:t>
                      </a:r>
                      <a:endParaRPr lang="en-US" sz="10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b="1">
                          <a:solidFill>
                            <a:schemeClr val="tx1"/>
                          </a:solidFill>
                          <a:effectLst/>
                          <a:latin typeface="Calibri" panose="020F0502020204030204" pitchFamily="34" charset="0"/>
                          <a:ea typeface="Calibri" panose="020F0502020204030204" pitchFamily="34" charset="0"/>
                          <a:cs typeface="Arial" panose="020B0604020202020204" pitchFamily="34" charset="0"/>
                        </a:rPr>
                        <a:t>Single person child</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b="1">
                          <a:solidFill>
                            <a:schemeClr val="tx1"/>
                          </a:solidFill>
                          <a:effectLst/>
                          <a:latin typeface="Calibri" panose="020F0502020204030204" pitchFamily="34" charset="0"/>
                          <a:ea typeface="Calibri" panose="020F0502020204030204" pitchFamily="34" charset="0"/>
                          <a:cs typeface="Arial" panose="020B0604020202020204" pitchFamily="34" charset="0"/>
                        </a:rPr>
                        <a:t>One earner married couple two children</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b="1">
                          <a:solidFill>
                            <a:schemeClr val="tx1"/>
                          </a:solidFill>
                          <a:effectLst/>
                          <a:latin typeface="Calibri" panose="020F0502020204030204" pitchFamily="34" charset="0"/>
                          <a:ea typeface="Calibri" panose="020F0502020204030204" pitchFamily="34" charset="0"/>
                          <a:cs typeface="Arial" panose="020B0604020202020204" pitchFamily="34" charset="0"/>
                        </a:rPr>
                        <a:t>Income Tax revenue as a percentage of G D P, 2017.</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689348738"/>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Australia</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25 percent</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25 percent</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28 percent, data are from 2016</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93222627"/>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France</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29</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21</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46</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75074974"/>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Germany</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40</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22</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38</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465695674"/>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Japan</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22</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21</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31, data are from 2016</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100529647"/>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Mexico</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10</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10</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16</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841713821"/>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Republic of Korea</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15</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13</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27</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644949328"/>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Sweden</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25</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25</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44</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973711845"/>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Turkey</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28</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26</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25</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80017695"/>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United Kingdom</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23</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23</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33</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862731384"/>
                  </a:ext>
                </a:extLst>
              </a:tr>
              <a:tr h="370840">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United States</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24</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a:solidFill>
                            <a:schemeClr val="tx1"/>
                          </a:solidFill>
                          <a:effectLst/>
                          <a:latin typeface="Calibri" panose="020F0502020204030204" pitchFamily="34" charset="0"/>
                          <a:ea typeface="Calibri" panose="020F0502020204030204" pitchFamily="34" charset="0"/>
                          <a:cs typeface="Arial" panose="020B0604020202020204" pitchFamily="34" charset="0"/>
                        </a:rPr>
                        <a:t>12</a:t>
                      </a:r>
                      <a:endParaRPr lang="en-US" sz="10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15000"/>
                        </a:lnSpc>
                        <a:spcBef>
                          <a:spcPts val="0"/>
                        </a:spcBef>
                        <a:spcAft>
                          <a:spcPts val="0"/>
                        </a:spcAft>
                      </a:pPr>
                      <a:r>
                        <a:rPr lang="en-IN" sz="1000" dirty="0">
                          <a:solidFill>
                            <a:schemeClr val="tx1"/>
                          </a:solidFill>
                          <a:effectLst/>
                          <a:latin typeface="Calibri" panose="020F0502020204030204" pitchFamily="34" charset="0"/>
                          <a:ea typeface="Calibri" panose="020F0502020204030204" pitchFamily="34" charset="0"/>
                          <a:cs typeface="Arial" panose="020B0604020202020204" pitchFamily="34" charset="0"/>
                        </a:rPr>
                        <a:t>27</a:t>
                      </a:r>
                      <a:endParaRPr lang="en-US" sz="10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29788064"/>
                  </a:ext>
                </a:extLst>
              </a:tr>
            </a:tbl>
          </a:graphicData>
        </a:graphic>
      </p:graphicFrame>
      <p:pic>
        <p:nvPicPr>
          <p:cNvPr id="6" name="Content Placeholder 4" descr="A page titled, America Side by Side: Global tax rates, shows a table along with its surrounding text.&#10;The text reads as follows. Tax rates can be difficult to compare across countries. For example, some countries set different income tax rates for married people and those with children, whereas other countries levy similar tax rates regardless of marital or family status. Income taxes are just one form of tax that governments collect; they also collect sales tax, property tax, and social security contributions. 1. Why might a country want to have a different tax rate for a single person without children versus a married couple with a single wage earner, raising two children? What kinds of policy goals might a country be trying to achieve with different tax rates? What might be an argument for having the same tax rate regardless of marital or family status? 2. Do you believe a government should favor lowering taxes or collecting revenue to provide services? How much does your answer change depending on the quality of the services the government is providing its residents for those dollars? The table lists the Average income tax rate on average wage, 2018. The table has four columns and 10 rows. The columns have the following headings from left to right. Country, Single-person; No child, One-earner married couple; two children, and Income Tax revenue as a percentage of G D P, 2017. Source: O E C D, “All-in Average Personal Income Tax Rates at Average Wage by Family Type,” Table I.6, 2018, stats dot o e c d dot org (accessed 7/17/19); and O E C D, 2018, “Revenue Statistics,” stats dot o e c d dot org (accessed 7/17/19).">
            <a:extLst>
              <a:ext uri="{FF2B5EF4-FFF2-40B4-BE49-F238E27FC236}">
                <a16:creationId xmlns:a16="http://schemas.microsoft.com/office/drawing/2014/main" id="{04BF7329-7B5E-5D47-9D6E-FC17C6B23244}"/>
              </a:ext>
            </a:extLst>
          </p:cNvPr>
          <p:cNvPicPr>
            <a:picLocks noGrp="1" noChangeAspect="1"/>
          </p:cNvPicPr>
          <p:nvPr>
            <p:ph type="pic" idx="1"/>
          </p:nvPr>
        </p:nvPicPr>
        <p:blipFill>
          <a:blip r:embed="rId3"/>
          <a:stretch>
            <a:fillRect/>
          </a:stretch>
        </p:blipFill>
        <p:spPr>
          <a:xfrm>
            <a:off x="6381862" y="0"/>
            <a:ext cx="4961659" cy="6858000"/>
          </a:xfrm>
          <a:prstGeom prst="rect">
            <a:avLst/>
          </a:prstGeom>
        </p:spPr>
      </p:pic>
    </p:spTree>
    <p:extLst>
      <p:ext uri="{BB962C8B-B14F-4D97-AF65-F5344CB8AC3E}">
        <p14:creationId xmlns:p14="http://schemas.microsoft.com/office/powerpoint/2010/main" val="4288642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1C00-EB15-4325-AB1B-436499C26F3D}"/>
              </a:ext>
            </a:extLst>
          </p:cNvPr>
          <p:cNvSpPr>
            <a:spLocks noGrp="1"/>
          </p:cNvSpPr>
          <p:nvPr>
            <p:ph type="title"/>
          </p:nvPr>
        </p:nvSpPr>
        <p:spPr/>
        <p:txBody>
          <a:bodyPr/>
          <a:lstStyle/>
          <a:p>
            <a:r>
              <a:rPr lang="en-US" dirty="0"/>
              <a:t>Fiscal Policy: Spending and Budgeting, Part 1</a:t>
            </a:r>
          </a:p>
        </p:txBody>
      </p:sp>
      <p:sp>
        <p:nvSpPr>
          <p:cNvPr id="3" name="Content Placeholder 2">
            <a:extLst>
              <a:ext uri="{FF2B5EF4-FFF2-40B4-BE49-F238E27FC236}">
                <a16:creationId xmlns:a16="http://schemas.microsoft.com/office/drawing/2014/main" id="{07B5006F-4CCA-46B2-BDDF-54C4FDE8B644}"/>
              </a:ext>
            </a:extLst>
          </p:cNvPr>
          <p:cNvSpPr>
            <a:spLocks noGrp="1"/>
          </p:cNvSpPr>
          <p:nvPr>
            <p:ph idx="1"/>
          </p:nvPr>
        </p:nvSpPr>
        <p:spPr/>
        <p:txBody>
          <a:bodyPr>
            <a:normAutofit/>
          </a:bodyPr>
          <a:lstStyle/>
          <a:p>
            <a:pPr>
              <a:lnSpc>
                <a:spcPct val="100000"/>
              </a:lnSpc>
            </a:pPr>
            <a:r>
              <a:rPr lang="en-US" dirty="0"/>
              <a:t>Every year, the government must set a budget. Most years of late, the government has run a </a:t>
            </a:r>
            <a:r>
              <a:rPr lang="en-US" b="1" dirty="0"/>
              <a:t>budget deficit</a:t>
            </a:r>
            <a:r>
              <a:rPr lang="en-US" dirty="0"/>
              <a:t>.</a:t>
            </a:r>
          </a:p>
          <a:p>
            <a:pPr>
              <a:lnSpc>
                <a:spcPct val="100000"/>
              </a:lnSpc>
            </a:pPr>
            <a:endParaRPr lang="en-US" dirty="0"/>
          </a:p>
          <a:p>
            <a:pPr>
              <a:lnSpc>
                <a:spcPct val="100000"/>
              </a:lnSpc>
            </a:pPr>
            <a:r>
              <a:rPr lang="en-US" dirty="0"/>
              <a:t>Over time, that budget deficit adds to the </a:t>
            </a:r>
            <a:r>
              <a:rPr lang="en-US" b="1" dirty="0"/>
              <a:t>national debt</a:t>
            </a:r>
            <a:r>
              <a:rPr lang="en-US" dirty="0"/>
              <a:t>.</a:t>
            </a:r>
          </a:p>
          <a:p>
            <a:pPr>
              <a:lnSpc>
                <a:spcPct val="100000"/>
              </a:lnSpc>
            </a:pPr>
            <a:endParaRPr lang="en-US" dirty="0"/>
          </a:p>
          <a:p>
            <a:pPr>
              <a:lnSpc>
                <a:spcPct val="100000"/>
              </a:lnSpc>
            </a:pPr>
            <a:r>
              <a:rPr lang="en-US" altLang="en-US" dirty="0"/>
              <a:t>The government often uses </a:t>
            </a:r>
            <a:r>
              <a:rPr lang="en-US" altLang="en-US" b="1" dirty="0"/>
              <a:t>subsidies, </a:t>
            </a:r>
            <a:r>
              <a:rPr lang="en-US" altLang="en-US" dirty="0"/>
              <a:t>which are government grants of cash or commodities, to support certain economic sectors.</a:t>
            </a:r>
          </a:p>
        </p:txBody>
      </p:sp>
    </p:spTree>
    <p:extLst>
      <p:ext uri="{BB962C8B-B14F-4D97-AF65-F5344CB8AC3E}">
        <p14:creationId xmlns:p14="http://schemas.microsoft.com/office/powerpoint/2010/main" val="3148307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1C00-EB15-4325-AB1B-436499C26F3D}"/>
              </a:ext>
            </a:extLst>
          </p:cNvPr>
          <p:cNvSpPr>
            <a:spLocks noGrp="1"/>
          </p:cNvSpPr>
          <p:nvPr>
            <p:ph type="title"/>
          </p:nvPr>
        </p:nvSpPr>
        <p:spPr/>
        <p:txBody>
          <a:bodyPr/>
          <a:lstStyle/>
          <a:p>
            <a:r>
              <a:rPr lang="en-US" dirty="0"/>
              <a:t>Fiscal Policy: Spending and Budgeting, Part 2</a:t>
            </a:r>
          </a:p>
        </p:txBody>
      </p:sp>
      <p:sp>
        <p:nvSpPr>
          <p:cNvPr id="3" name="Content Placeholder 2">
            <a:extLst>
              <a:ext uri="{FF2B5EF4-FFF2-40B4-BE49-F238E27FC236}">
                <a16:creationId xmlns:a16="http://schemas.microsoft.com/office/drawing/2014/main" id="{07B5006F-4CCA-46B2-BDDF-54C4FDE8B644}"/>
              </a:ext>
            </a:extLst>
          </p:cNvPr>
          <p:cNvSpPr>
            <a:spLocks noGrp="1"/>
          </p:cNvSpPr>
          <p:nvPr>
            <p:ph idx="1"/>
          </p:nvPr>
        </p:nvSpPr>
        <p:spPr/>
        <p:txBody>
          <a:bodyPr>
            <a:normAutofit/>
          </a:bodyPr>
          <a:lstStyle/>
          <a:p>
            <a:pPr>
              <a:lnSpc>
                <a:spcPct val="100000"/>
              </a:lnSpc>
            </a:pPr>
            <a:r>
              <a:rPr lang="en-US" altLang="en-US" b="1" dirty="0"/>
              <a:t>Contracting power </a:t>
            </a:r>
            <a:r>
              <a:rPr lang="en-US" altLang="en-US" dirty="0"/>
              <a:t>allows the government to set conditions on companies selling goods or services to government agencies.</a:t>
            </a:r>
          </a:p>
          <a:p>
            <a:pPr>
              <a:lnSpc>
                <a:spcPct val="100000"/>
              </a:lnSpc>
            </a:pPr>
            <a:endParaRPr lang="en-US" dirty="0"/>
          </a:p>
          <a:p>
            <a:pPr>
              <a:lnSpc>
                <a:spcPct val="100000"/>
              </a:lnSpc>
            </a:pPr>
            <a:r>
              <a:rPr lang="en-US" dirty="0"/>
              <a:t>Both Congress and the President are involved in budgeting, with the Office of Management and Budget (OMB) and Congressional Budget Office (CBO) playing key roles.</a:t>
            </a:r>
          </a:p>
        </p:txBody>
      </p:sp>
    </p:spTree>
    <p:extLst>
      <p:ext uri="{BB962C8B-B14F-4D97-AF65-F5344CB8AC3E}">
        <p14:creationId xmlns:p14="http://schemas.microsoft.com/office/powerpoint/2010/main" val="4051073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76E27-3E74-43C6-BFAE-491CAE6048D5}"/>
              </a:ext>
            </a:extLst>
          </p:cNvPr>
          <p:cNvSpPr>
            <a:spLocks noGrp="1"/>
          </p:cNvSpPr>
          <p:nvPr>
            <p:ph type="title"/>
          </p:nvPr>
        </p:nvSpPr>
        <p:spPr/>
        <p:txBody>
          <a:bodyPr/>
          <a:lstStyle/>
          <a:p>
            <a:r>
              <a:rPr lang="en-US" dirty="0"/>
              <a:t>Monetary Policy</a:t>
            </a:r>
          </a:p>
        </p:txBody>
      </p:sp>
      <p:sp>
        <p:nvSpPr>
          <p:cNvPr id="3" name="Content Placeholder 2">
            <a:extLst>
              <a:ext uri="{FF2B5EF4-FFF2-40B4-BE49-F238E27FC236}">
                <a16:creationId xmlns:a16="http://schemas.microsoft.com/office/drawing/2014/main" id="{ED9BE0F8-0F32-452E-A0D0-5055EAD3E4EC}"/>
              </a:ext>
            </a:extLst>
          </p:cNvPr>
          <p:cNvSpPr>
            <a:spLocks noGrp="1"/>
          </p:cNvSpPr>
          <p:nvPr>
            <p:ph idx="1"/>
          </p:nvPr>
        </p:nvSpPr>
        <p:spPr>
          <a:xfrm>
            <a:off x="914401" y="1444766"/>
            <a:ext cx="10387520" cy="5413234"/>
          </a:xfrm>
        </p:spPr>
        <p:txBody>
          <a:bodyPr>
            <a:normAutofit fontScale="77500" lnSpcReduction="20000"/>
          </a:bodyPr>
          <a:lstStyle/>
          <a:p>
            <a:pPr>
              <a:lnSpc>
                <a:spcPct val="120000"/>
              </a:lnSpc>
            </a:pPr>
            <a:r>
              <a:rPr lang="en-US" sz="3100" b="1" dirty="0"/>
              <a:t>Monetary policies </a:t>
            </a:r>
            <a:r>
              <a:rPr lang="en-US" sz="3100" dirty="0"/>
              <a:t>are</a:t>
            </a:r>
            <a:r>
              <a:rPr lang="en-US" sz="3100" b="1" dirty="0"/>
              <a:t> </a:t>
            </a:r>
            <a:r>
              <a:rPr lang="en-US" sz="3100" dirty="0"/>
              <a:t>efforts to regulate the economy through the manipulation of the supply of money and credit. </a:t>
            </a:r>
            <a:endParaRPr lang="en-US" sz="300" dirty="0"/>
          </a:p>
          <a:p>
            <a:pPr>
              <a:lnSpc>
                <a:spcPct val="120000"/>
              </a:lnSpc>
            </a:pPr>
            <a:r>
              <a:rPr lang="en-US" sz="3100" dirty="0"/>
              <a:t>America’s most powerful institution in this area of monetary policy is the Federal Reserve Board, which sits atop the </a:t>
            </a:r>
            <a:r>
              <a:rPr lang="en-US" sz="3100" b="1" dirty="0"/>
              <a:t>Federal Reserve System.</a:t>
            </a:r>
          </a:p>
          <a:p>
            <a:pPr marL="342900" indent="-342900">
              <a:lnSpc>
                <a:spcPct val="120000"/>
              </a:lnSpc>
              <a:buFont typeface="Arial" panose="020B0604020202020204" pitchFamily="34" charset="0"/>
              <a:buChar char="•"/>
            </a:pPr>
            <a:r>
              <a:rPr lang="en-US" dirty="0"/>
              <a:t>The Federal Reserve System is a system of 12 Federal Reserve banks that facilitates exchanges of cash, checks, and credit; regulates member banks; and uses monetary policies to fight inflation and deflation.</a:t>
            </a:r>
          </a:p>
          <a:p>
            <a:pPr marL="342900" indent="-342900">
              <a:lnSpc>
                <a:spcPct val="120000"/>
              </a:lnSpc>
              <a:buFont typeface="Arial" panose="020B0604020202020204" pitchFamily="34" charset="0"/>
              <a:buChar char="•"/>
            </a:pPr>
            <a:r>
              <a:rPr lang="en-US" altLang="en-US" dirty="0"/>
              <a:t>Every national bank must be a member of this system and follow national banking rules.</a:t>
            </a:r>
          </a:p>
          <a:p>
            <a:pPr marL="342900" indent="-342900">
              <a:lnSpc>
                <a:spcPct val="120000"/>
              </a:lnSpc>
              <a:buFont typeface="Arial" panose="020B0604020202020204" pitchFamily="34" charset="0"/>
              <a:buChar char="•"/>
            </a:pPr>
            <a:r>
              <a:rPr lang="en-US" altLang="en-US" dirty="0"/>
              <a:t>The Federal Reserve Board (“</a:t>
            </a:r>
            <a:r>
              <a:rPr lang="en-US" altLang="ja-JP" dirty="0"/>
              <a:t>the Fed”) c</a:t>
            </a:r>
            <a:r>
              <a:rPr lang="en-US" altLang="en-US" dirty="0"/>
              <a:t>omprises seven members appointed by the president.</a:t>
            </a:r>
          </a:p>
          <a:p>
            <a:pPr marL="914400" lvl="1" indent="-342900">
              <a:lnSpc>
                <a:spcPct val="120000"/>
              </a:lnSpc>
              <a:buFont typeface="Arial" panose="020B0604020202020204" pitchFamily="34" charset="0"/>
              <a:buChar char="•"/>
            </a:pPr>
            <a:r>
              <a:rPr lang="en-US" altLang="en-US" dirty="0"/>
              <a:t>Members must be confirmed by the Senate.</a:t>
            </a:r>
          </a:p>
          <a:p>
            <a:pPr marL="914400" lvl="1" indent="-342900">
              <a:lnSpc>
                <a:spcPct val="120000"/>
              </a:lnSpc>
              <a:buFont typeface="Arial" panose="020B0604020202020204" pitchFamily="34" charset="0"/>
              <a:buChar char="•"/>
            </a:pPr>
            <a:r>
              <a:rPr lang="en-US" altLang="en-US" dirty="0"/>
              <a:t>The Fed is responsible for ensuring high employment and price stability.</a:t>
            </a:r>
          </a:p>
        </p:txBody>
      </p:sp>
    </p:spTree>
    <p:extLst>
      <p:ext uri="{BB962C8B-B14F-4D97-AF65-F5344CB8AC3E}">
        <p14:creationId xmlns:p14="http://schemas.microsoft.com/office/powerpoint/2010/main" val="1986693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76E27-3E74-43C6-BFAE-491CAE6048D5}"/>
              </a:ext>
            </a:extLst>
          </p:cNvPr>
          <p:cNvSpPr>
            <a:spLocks noGrp="1"/>
          </p:cNvSpPr>
          <p:nvPr>
            <p:ph type="title"/>
          </p:nvPr>
        </p:nvSpPr>
        <p:spPr/>
        <p:txBody>
          <a:bodyPr/>
          <a:lstStyle/>
          <a:p>
            <a:r>
              <a:rPr lang="en-US" dirty="0"/>
              <a:t>The Federal Reserve System Explained</a:t>
            </a:r>
          </a:p>
        </p:txBody>
      </p:sp>
      <p:sp>
        <p:nvSpPr>
          <p:cNvPr id="3" name="Content Placeholder 2">
            <a:extLst>
              <a:ext uri="{FF2B5EF4-FFF2-40B4-BE49-F238E27FC236}">
                <a16:creationId xmlns:a16="http://schemas.microsoft.com/office/drawing/2014/main" id="{ED9BE0F8-0F32-452E-A0D0-5055EAD3E4EC}"/>
              </a:ext>
            </a:extLst>
          </p:cNvPr>
          <p:cNvSpPr>
            <a:spLocks noGrp="1"/>
          </p:cNvSpPr>
          <p:nvPr>
            <p:ph idx="1"/>
          </p:nvPr>
        </p:nvSpPr>
        <p:spPr>
          <a:xfrm>
            <a:off x="914401" y="1444766"/>
            <a:ext cx="10387520" cy="5413234"/>
          </a:xfrm>
        </p:spPr>
        <p:txBody>
          <a:bodyPr>
            <a:normAutofit/>
          </a:bodyPr>
          <a:lstStyle/>
          <a:p>
            <a:pPr>
              <a:lnSpc>
                <a:spcPct val="100000"/>
              </a:lnSpc>
            </a:pPr>
            <a:r>
              <a:rPr lang="en-US" dirty="0"/>
              <a:t>The Federal Reserve System is a system of 12 Federal Reserve banks that facilitates exchanges of cash, checks, and credit; regulates member banks; and uses monetary policies to fight inflation and deflation.</a:t>
            </a:r>
          </a:p>
          <a:p>
            <a:pPr>
              <a:lnSpc>
                <a:spcPct val="100000"/>
              </a:lnSpc>
            </a:pPr>
            <a:r>
              <a:rPr lang="en-US" altLang="en-US" dirty="0"/>
              <a:t>Every national bank must be a member of this system and follow national banking rules.</a:t>
            </a:r>
          </a:p>
          <a:p>
            <a:pPr>
              <a:lnSpc>
                <a:spcPct val="100000"/>
              </a:lnSpc>
            </a:pPr>
            <a:r>
              <a:rPr lang="en-US" altLang="en-US" dirty="0"/>
              <a:t>The Federal Reserve Board (“</a:t>
            </a:r>
            <a:r>
              <a:rPr lang="en-US" altLang="ja-JP" dirty="0"/>
              <a:t>the Fed”) c</a:t>
            </a:r>
            <a:r>
              <a:rPr lang="en-US" altLang="en-US" dirty="0"/>
              <a:t>omprises seven members appointed by the president.</a:t>
            </a:r>
          </a:p>
          <a:p>
            <a:pPr marL="457200" indent="-457200">
              <a:lnSpc>
                <a:spcPct val="100000"/>
              </a:lnSpc>
              <a:buFont typeface="Arial" panose="020B0604020202020204" pitchFamily="34" charset="0"/>
              <a:buChar char="•"/>
            </a:pPr>
            <a:r>
              <a:rPr lang="en-US" altLang="en-US" dirty="0"/>
              <a:t>Members must be confirmed by the Senate.</a:t>
            </a:r>
          </a:p>
          <a:p>
            <a:pPr marL="457200" indent="-457200">
              <a:lnSpc>
                <a:spcPct val="100000"/>
              </a:lnSpc>
              <a:buFont typeface="Arial" panose="020B0604020202020204" pitchFamily="34" charset="0"/>
              <a:buChar char="•"/>
            </a:pPr>
            <a:r>
              <a:rPr lang="en-US" altLang="en-US" dirty="0"/>
              <a:t>The Fed is responsible for ensuring high employment and price stability.</a:t>
            </a:r>
          </a:p>
        </p:txBody>
      </p:sp>
    </p:spTree>
    <p:extLst>
      <p:ext uri="{BB962C8B-B14F-4D97-AF65-F5344CB8AC3E}">
        <p14:creationId xmlns:p14="http://schemas.microsoft.com/office/powerpoint/2010/main" val="3910670657"/>
      </p:ext>
    </p:extLst>
  </p:cSld>
  <p:clrMapOvr>
    <a:masterClrMapping/>
  </p:clrMapOvr>
</p:sld>
</file>

<file path=ppt/theme/theme1.xml><?xml version="1.0" encoding="utf-8"?>
<a:theme xmlns:a="http://schemas.openxmlformats.org/drawingml/2006/main" name="Office Theme">
  <a:themeElements>
    <a:clrScheme name="W W Norton Template">
      <a:dk1>
        <a:srgbClr val="202020"/>
      </a:dk1>
      <a:lt1>
        <a:srgbClr val="F5F5F5"/>
      </a:lt1>
      <a:dk2>
        <a:srgbClr val="232323"/>
      </a:dk2>
      <a:lt2>
        <a:srgbClr val="E7E6E6"/>
      </a:lt2>
      <a:accent1>
        <a:srgbClr val="0096D5"/>
      </a:accent1>
      <a:accent2>
        <a:srgbClr val="ED7D31"/>
      </a:accent2>
      <a:accent3>
        <a:srgbClr val="A5A5A5"/>
      </a:accent3>
      <a:accent4>
        <a:srgbClr val="FFC000"/>
      </a:accent4>
      <a:accent5>
        <a:srgbClr val="4472C4"/>
      </a:accent5>
      <a:accent6>
        <a:srgbClr val="AD0011"/>
      </a:accent6>
      <a:hlink>
        <a:srgbClr val="0563C1"/>
      </a:hlink>
      <a:folHlink>
        <a:srgbClr val="954F72"/>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9" id="{6CD263B2-6B1B-BA4F-BE2F-7A476DCA93DD}" vid="{C9A31083-7057-8245-8BA8-654C8FDD246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otes xmlns="6470eb44-782f-492e-9324-bcda90a4ca2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AB50D48F3AC0D47B61B3D97D896B018" ma:contentTypeVersion="14" ma:contentTypeDescription="Create a new document." ma:contentTypeScope="" ma:versionID="4800763c47c6516642df0540b65206fb">
  <xsd:schema xmlns:xsd="http://www.w3.org/2001/XMLSchema" xmlns:xs="http://www.w3.org/2001/XMLSchema" xmlns:p="http://schemas.microsoft.com/office/2006/metadata/properties" xmlns:ns2="6470eb44-782f-492e-9324-bcda90a4ca2c" xmlns:ns3="9d64b6a7-e13d-4012-aff2-02bdd52222eb" targetNamespace="http://schemas.microsoft.com/office/2006/metadata/properties" ma:root="true" ma:fieldsID="e94e93cf7f1427f26d752be4140ceec5" ns2:_="" ns3:_="">
    <xsd:import namespace="6470eb44-782f-492e-9324-bcda90a4ca2c"/>
    <xsd:import namespace="9d64b6a7-e13d-4012-aff2-02bdd52222e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Notes"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70eb44-782f-492e-9324-bcda90a4ca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Notes" ma:index="19" nillable="true" ma:displayName="Notes" ma:format="Dropdown" ma:internalName="Notes">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d64b6a7-e13d-4012-aff2-02bdd52222e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8FE3E8-610D-4F75-98DB-8BF3D03AC309}">
  <ds:schemaRefs>
    <ds:schemaRef ds:uri="http://schemas.microsoft.com/sharepoint/v3/contenttype/forms"/>
  </ds:schemaRefs>
</ds:datastoreItem>
</file>

<file path=customXml/itemProps2.xml><?xml version="1.0" encoding="utf-8"?>
<ds:datastoreItem xmlns:ds="http://schemas.openxmlformats.org/officeDocument/2006/customXml" ds:itemID="{4E7C946B-8E6C-4D2C-B1E3-C2A9CFDA1567}">
  <ds:schemaRefs>
    <ds:schemaRef ds:uri="6470eb44-782f-492e-9324-bcda90a4ca2c"/>
    <ds:schemaRef ds:uri="http://schemas.microsoft.com/office/2006/documentManagement/types"/>
    <ds:schemaRef ds:uri="http://www.w3.org/XML/1998/namespace"/>
    <ds:schemaRef ds:uri="http://purl.org/dc/elements/1.1/"/>
    <ds:schemaRef ds:uri="9d64b6a7-e13d-4012-aff2-02bdd52222eb"/>
    <ds:schemaRef ds:uri="http://schemas.openxmlformats.org/package/2006/metadata/core-properties"/>
    <ds:schemaRef ds:uri="http://schemas.microsoft.com/office/2006/metadata/properties"/>
    <ds:schemaRef ds:uri="http://purl.org/dc/term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834818DE-93FB-43E5-BD79-0071D79F0BB9}"/>
</file>

<file path=docProps/app.xml><?xml version="1.0" encoding="utf-8"?>
<Properties xmlns="http://schemas.openxmlformats.org/officeDocument/2006/extended-properties" xmlns:vt="http://schemas.openxmlformats.org/officeDocument/2006/docPropsVTypes">
  <Template>WW Norton PowerPoint Template</Template>
  <TotalTime>490</TotalTime>
  <Words>4407</Words>
  <Application>Microsoft Office PowerPoint</Application>
  <PresentationFormat>Widescreen</PresentationFormat>
  <Paragraphs>442</Paragraphs>
  <Slides>53</Slides>
  <Notes>44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Arial</vt:lpstr>
      <vt:lpstr>Calibri</vt:lpstr>
      <vt:lpstr>Cambria</vt:lpstr>
      <vt:lpstr>ITCFranklinGothicStd-Book</vt:lpstr>
      <vt:lpstr>ITCFranklinGothicStd-MdCd</vt:lpstr>
      <vt:lpstr>ITCFranklinGothicStd-Med</vt:lpstr>
      <vt:lpstr>Tahoma</vt:lpstr>
      <vt:lpstr>Times New Roman</vt:lpstr>
      <vt:lpstr>Office Theme</vt:lpstr>
      <vt:lpstr>CHAPTER 14</vt:lpstr>
      <vt:lpstr>Domestic Policy</vt:lpstr>
      <vt:lpstr>Fiscal Policy</vt:lpstr>
      <vt:lpstr>Fiscal Policy: Taxation</vt:lpstr>
      <vt:lpstr>Federal Revenues by Type of Tax</vt:lpstr>
      <vt:lpstr>Fiscal Policy: Spending and Budgeting, Part 1</vt:lpstr>
      <vt:lpstr>Fiscal Policy: Spending and Budgeting, Part 2</vt:lpstr>
      <vt:lpstr>Monetary Policy</vt:lpstr>
      <vt:lpstr>The Federal Reserve System Explained</vt:lpstr>
      <vt:lpstr>Chair of The Federal Reserve: Jerome Powell</vt:lpstr>
      <vt:lpstr>Regulation and Antitrust Policy</vt:lpstr>
      <vt:lpstr>Should the Government Intervene in the Economy?</vt:lpstr>
      <vt:lpstr>Should the Government Intervene in the Economy? Keynes</vt:lpstr>
      <vt:lpstr>CARES Act Funding</vt:lpstr>
      <vt:lpstr>Should the Government Intervene in the Economy?  Other Philosophies</vt:lpstr>
      <vt:lpstr>Spending and Regulation</vt:lpstr>
      <vt:lpstr>Foundation of the Welfare State</vt:lpstr>
      <vt:lpstr>The Modern Welfare System: Contributory Programs</vt:lpstr>
      <vt:lpstr>The Modern Welfare System: Contributory Programs, Part 2</vt:lpstr>
      <vt:lpstr>The Modern Welfare System: Noncontributory Programs </vt:lpstr>
      <vt:lpstr>The Modern Welfare System: Medicaid</vt:lpstr>
      <vt:lpstr>The Modern Welfare System: Other Noncontributory Programs</vt:lpstr>
      <vt:lpstr>Equality of Opportunity</vt:lpstr>
      <vt:lpstr>The Modern Welfare System: Tax Expenditures</vt:lpstr>
      <vt:lpstr>The Modern Welfare State: TANF Spending</vt:lpstr>
      <vt:lpstr>Education Policy</vt:lpstr>
      <vt:lpstr>Education Policy in Recent Years</vt:lpstr>
      <vt:lpstr>Education Policy Under President Obama</vt:lpstr>
      <vt:lpstr>Higher Education Policy</vt:lpstr>
      <vt:lpstr>Health Policies</vt:lpstr>
      <vt:lpstr>Opposing The Affordable Care Act</vt:lpstr>
      <vt:lpstr>Health Policies: The Affordable Care Act</vt:lpstr>
      <vt:lpstr>Health Insurance Coverage,  1972-2018</vt:lpstr>
      <vt:lpstr>Housing Policies Promote Stability</vt:lpstr>
      <vt:lpstr>Who Gets What from Social Policy?</vt:lpstr>
      <vt:lpstr>Who Gets What from Social Policy? The Elderly</vt:lpstr>
      <vt:lpstr>Who Participates?: Who Receives Benefits from Social Programs?</vt:lpstr>
      <vt:lpstr>Who Participates?: SSDI Enrollees</vt:lpstr>
      <vt:lpstr>Who Participates?: Home Mortgage Interest Deducation</vt:lpstr>
      <vt:lpstr>Who Participates?: Earned Income Tax Credit</vt:lpstr>
      <vt:lpstr>Who Gets What from Social Policy? Economic Classes</vt:lpstr>
      <vt:lpstr>Who Gets What from Social Policy? Economic Classes, Part 2</vt:lpstr>
      <vt:lpstr>The Supplemental Nutrition Assistance Program</vt:lpstr>
      <vt:lpstr>Who Gets What from Social Policy? The Unemployed</vt:lpstr>
      <vt:lpstr>Who Gets What from Social Policy? Race, Age, and Gender</vt:lpstr>
      <vt:lpstr>Poverty Levels in the United States</vt:lpstr>
      <vt:lpstr>Public Opinion Poll: Q1</vt:lpstr>
      <vt:lpstr>Public Opinion Poll: Q2</vt:lpstr>
      <vt:lpstr>Public Opinion Poll: Q3</vt:lpstr>
      <vt:lpstr>Public Opinion Poll: Q4</vt:lpstr>
      <vt:lpstr>Public Opinion Poll: Q5</vt:lpstr>
      <vt:lpstr>Additional Information</vt:lpstr>
      <vt:lpstr>American Side by Side:  Global Tax Rates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13</dc:title>
  <dc:creator>Vuong, Tricia</dc:creator>
  <cp:lastModifiedBy>Nowak-Laird, Lena</cp:lastModifiedBy>
  <cp:revision>143</cp:revision>
  <dcterms:created xsi:type="dcterms:W3CDTF">2019-01-15T05:13:04Z</dcterms:created>
  <dcterms:modified xsi:type="dcterms:W3CDTF">2021-03-03T21:39:48Z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0x0101002AB50D48F3AC0D47B61B3D97D896B018</vt:lpwstr>
  </property>
</Properties>
</file>

<file path=docProps/thumbnail.jpeg>
</file>